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</p:sldIdLst>
  <p:sldSz cy="5143500" cx="9144000"/>
  <p:notesSz cx="6858000" cy="9144000"/>
  <p:embeddedFontLst>
    <p:embeddedFont>
      <p:font typeface="Roboto Thin"/>
      <p:regular r:id="rId136"/>
      <p:bold r:id="rId137"/>
      <p:italic r:id="rId138"/>
      <p:boldItalic r:id="rId139"/>
    </p:embeddedFont>
    <p:embeddedFont>
      <p:font typeface="Roboto Medium"/>
      <p:regular r:id="rId140"/>
      <p:bold r:id="rId141"/>
      <p:italic r:id="rId142"/>
      <p:boldItalic r:id="rId143"/>
    </p:embeddedFont>
    <p:embeddedFont>
      <p:font typeface="Roboto"/>
      <p:regular r:id="rId144"/>
      <p:bold r:id="rId145"/>
      <p:italic r:id="rId146"/>
      <p:boldItalic r:id="rId147"/>
    </p:embeddedFont>
    <p:embeddedFont>
      <p:font typeface="Inconsolata"/>
      <p:regular r:id="rId148"/>
      <p:bold r:id="rId149"/>
    </p:embeddedFont>
    <p:embeddedFont>
      <p:font typeface="Roboto Mono Light"/>
      <p:regular r:id="rId150"/>
      <p:bold r:id="rId151"/>
      <p:italic r:id="rId152"/>
      <p:boldItalic r:id="rId153"/>
    </p:embeddedFont>
    <p:embeddedFont>
      <p:font typeface="Roboto Light"/>
      <p:regular r:id="rId154"/>
      <p:bold r:id="rId155"/>
      <p:italic r:id="rId156"/>
      <p:boldItalic r:id="rId157"/>
    </p:embeddedFont>
    <p:embeddedFont>
      <p:font typeface="Roboto Mono"/>
      <p:regular r:id="rId158"/>
      <p:bold r:id="rId159"/>
      <p:italic r:id="rId160"/>
      <p:boldItalic r:id="rId1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font" Target="fonts/RobotoMonoLight-regular.fnt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Inconsolata-bold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Inconsolata-regular.fntdata"/><Relationship Id="rId9" Type="http://schemas.openxmlformats.org/officeDocument/2006/relationships/slide" Target="slides/slide4.xml"/><Relationship Id="rId143" Type="http://schemas.openxmlformats.org/officeDocument/2006/relationships/font" Target="fonts/RobotoMedium-boldItalic.fntdata"/><Relationship Id="rId142" Type="http://schemas.openxmlformats.org/officeDocument/2006/relationships/font" Target="fonts/RobotoMedium-italic.fntdata"/><Relationship Id="rId141" Type="http://schemas.openxmlformats.org/officeDocument/2006/relationships/font" Target="fonts/RobotoMedium-bold.fntdata"/><Relationship Id="rId140" Type="http://schemas.openxmlformats.org/officeDocument/2006/relationships/font" Target="fonts/RobotoMedium-regular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Roboto-boldItalic.fntdata"/><Relationship Id="rId6" Type="http://schemas.openxmlformats.org/officeDocument/2006/relationships/slide" Target="slides/slide1.xml"/><Relationship Id="rId146" Type="http://schemas.openxmlformats.org/officeDocument/2006/relationships/font" Target="fonts/Roboto-italic.fntdata"/><Relationship Id="rId7" Type="http://schemas.openxmlformats.org/officeDocument/2006/relationships/slide" Target="slides/slide2.xml"/><Relationship Id="rId145" Type="http://schemas.openxmlformats.org/officeDocument/2006/relationships/font" Target="fonts/Roboto-bold.fntdata"/><Relationship Id="rId8" Type="http://schemas.openxmlformats.org/officeDocument/2006/relationships/slide" Target="slides/slide3.xml"/><Relationship Id="rId144" Type="http://schemas.openxmlformats.org/officeDocument/2006/relationships/font" Target="fonts/Roboto-regular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RobotoThin-boldItalic.fntdata"/><Relationship Id="rId138" Type="http://schemas.openxmlformats.org/officeDocument/2006/relationships/font" Target="fonts/RobotoThin-italic.fntdata"/><Relationship Id="rId137" Type="http://schemas.openxmlformats.org/officeDocument/2006/relationships/font" Target="fonts/RobotoThin-bold.fntdata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font" Target="fonts/RobotoThin-regular.fntdata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font" Target="fonts/RobotoMono-boldItalic.fntdata"/><Relationship Id="rId54" Type="http://schemas.openxmlformats.org/officeDocument/2006/relationships/slide" Target="slides/slide49.xml"/><Relationship Id="rId160" Type="http://schemas.openxmlformats.org/officeDocument/2006/relationships/font" Target="fonts/RobotoMono-italic.fntdata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font" Target="fonts/RobotoMono-bold.fntdata"/><Relationship Id="rId59" Type="http://schemas.openxmlformats.org/officeDocument/2006/relationships/slide" Target="slides/slide54.xml"/><Relationship Id="rId154" Type="http://schemas.openxmlformats.org/officeDocument/2006/relationships/font" Target="fonts/RobotoLight-regular.fntdata"/><Relationship Id="rId58" Type="http://schemas.openxmlformats.org/officeDocument/2006/relationships/slide" Target="slides/slide53.xml"/><Relationship Id="rId153" Type="http://schemas.openxmlformats.org/officeDocument/2006/relationships/font" Target="fonts/RobotoMonoLight-boldItalic.fntdata"/><Relationship Id="rId152" Type="http://schemas.openxmlformats.org/officeDocument/2006/relationships/font" Target="fonts/RobotoMonoLight-italic.fntdata"/><Relationship Id="rId151" Type="http://schemas.openxmlformats.org/officeDocument/2006/relationships/font" Target="fonts/RobotoMonoLight-bold.fntdata"/><Relationship Id="rId158" Type="http://schemas.openxmlformats.org/officeDocument/2006/relationships/font" Target="fonts/RobotoMono-regular.fntdata"/><Relationship Id="rId157" Type="http://schemas.openxmlformats.org/officeDocument/2006/relationships/font" Target="fonts/RobotoLight-boldItalic.fntdata"/><Relationship Id="rId156" Type="http://schemas.openxmlformats.org/officeDocument/2006/relationships/font" Target="fonts/RobotoLight-italic.fntdata"/><Relationship Id="rId155" Type="http://schemas.openxmlformats.org/officeDocument/2006/relationships/font" Target="fonts/Roboto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c6cae68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c6cae68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5c70e999f3_1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5c70e999f3_1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5c70e999f3_1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5c70e999f3_1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5c70e999f3_1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5c70e999f3_1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5c70e999f3_1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5c70e999f3_1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5c70e999f3_1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5c70e999f3_1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5c70e999f3_1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5c70e999f3_1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5c70e999f3_1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5c70e999f3_1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630c5a0a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630c5a0a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630c5a0a9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630c5a0a9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630c5a0a9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630c5a0a9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5c6cae68e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5c6cae68e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630c5a0a9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630c5a0a9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630c5a0a9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630c5a0a9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630c5a0a9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630c5a0a9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630c5a0a9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630c5a0a9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630c5a0a9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630c5a0a9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630c5a0a9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630c5a0a9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630c5a0a9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630c5a0a9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630c5a0a9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630c5a0a9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630c5a0a91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630c5a0a9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630c5a0a9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630c5a0a9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c6cae68e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c6cae68e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630c5a0a9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630c5a0a9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630c5a0a91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630c5a0a91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630c5a0a9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630c5a0a9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630c5a0a9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630c5a0a9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630c5a0a9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630c5a0a9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630c5a0a9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630c5a0a9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630c5a0a9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630c5a0a9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630c5a0a9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630c5a0a9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630c5a0a9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630c5a0a9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630c5a0a9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630c5a0a9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5c6cae68e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5c6cae68e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54e4dc23a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54e4dc23a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c6cae68e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c6cae68e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5c6cae68e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5c6cae68e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c6cae68e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c6cae68e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5c6cae68e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5c6cae68e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c6cae68e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c6cae68e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5c6cae68e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5c6cae68e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4e4dc23a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4e4dc23a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5c6cae68e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5c6cae68e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5c6cae68e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5c6cae68e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c6cae68e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c6cae68e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5c6cae68e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5c6cae68e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c6cae68e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c6cae68e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5c6cae68e5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5c6cae68e5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5c6cae68e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5c6cae68e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5c6cae68e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5c6cae68e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5c6cae68e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5c6cae68e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c6cae68e5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c6cae68e5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4e4dc23a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4e4dc23a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5c6cae68e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5c6cae68e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54e4dc23a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54e4dc23a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54ef950e30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54ef950e30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4e4dc23a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4e4dc23a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c6cae68e5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c6cae68e5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5c6cae68e5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5c6cae68e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5c6cae68e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5c6cae68e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5c6cae68e5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5c6cae68e5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c6cae68e5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c6cae68e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c6cae68e5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c6cae68e5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5c6cae68e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5c6cae68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5c70e999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5c70e999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c6cae68e5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c6cae68e5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5c6cae68e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5c6cae68e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c6cae68e5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c6cae68e5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c6cae68e5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c6cae68e5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5c6cae68e5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5c6cae68e5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c6cae68e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c6cae68e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5c6cae68e5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5c6cae68e5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c6cae68e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c6cae68e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5c6cae68e5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5c6cae68e5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4e4dc23a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4e4dc23a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5c6cae68e5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5c6cae68e5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5c6cae68e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5c6cae68e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5c6cae68e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5c6cae68e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5c6cae68e5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5c6cae68e5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5c6cae68e5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5c6cae68e5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5c6cae68e5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5c6cae68e5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5c6cae68e5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5c6cae68e5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54e4dc23a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54e4dc23a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54e4dc23a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54e4dc23a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4e4dc23a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4e4dc23a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ef950e3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ef950e3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54e4dc23a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54e4dc23a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5c70e999f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5c70e999f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5c70e999f3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5c70e999f3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c70e999f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c70e999f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5c70e999f3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5c70e999f3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5c70e999f3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5c70e999f3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5c70e999f3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5c70e999f3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5c70e999f3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5c70e999f3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5c70e999f3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5c70e999f3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5c70e999f3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5c70e999f3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4e4dc23a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4e4dc23a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5c70e999f3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5c70e999f3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5c70e999f3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5c70e999f3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5c70e999f3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5c70e999f3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5c70e999f3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5c70e999f3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5c70e999f3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5c70e999f3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5c70e999f3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5c70e999f3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5c70e999f3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5c70e999f3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5c70e999f3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5c70e999f3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5c70e999f3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5c70e999f3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5c70e999f3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5c70e999f3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c6cae68e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c6cae68e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5c70e999f3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5c70e999f3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5c70e999f3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5c70e999f3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5c70e999f3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5c70e999f3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54e4dc23a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54e4dc23a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54e4dc23a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54e4dc23a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54e4dc23a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54e4dc23a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5c70e999f3_1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5c70e999f3_1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5c70e999f3_1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5c70e999f3_1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5c70e999f3_1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5c70e999f3_1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5c70e999f3_1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5c70e999f3_1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c6cae68e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c6cae68e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5c70e999f3_1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5c70e999f3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5c70e999f3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5c70e999f3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5c70e999f3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5c70e999f3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5c70e999f3_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5c70e999f3_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5c70e999f3_1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5c70e999f3_1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5c70e999f3_1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5c70e999f3_1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5c70e999f3_1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5c70e999f3_1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5c70e999f3_1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5c70e999f3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5c70e999f3_1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5c70e999f3_1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5c70e999f3_1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5c70e999f3_1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13.png"/><Relationship Id="rId4" Type="http://schemas.openxmlformats.org/officeDocument/2006/relationships/image" Target="../media/image1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2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118.png"/><Relationship Id="rId6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7.png"/><Relationship Id="rId6" Type="http://schemas.openxmlformats.org/officeDocument/2006/relationships/image" Target="../media/image51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13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Relationship Id="rId6" Type="http://schemas.openxmlformats.org/officeDocument/2006/relationships/image" Target="../media/image73.png"/><Relationship Id="rId7" Type="http://schemas.openxmlformats.org/officeDocument/2006/relationships/image" Target="../media/image65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1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8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139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9" Type="http://schemas.openxmlformats.org/officeDocument/2006/relationships/image" Target="../media/image81.png"/><Relationship Id="rId5" Type="http://schemas.openxmlformats.org/officeDocument/2006/relationships/image" Target="../media/image86.png"/><Relationship Id="rId6" Type="http://schemas.openxmlformats.org/officeDocument/2006/relationships/image" Target="../media/image80.png"/><Relationship Id="rId7" Type="http://schemas.openxmlformats.org/officeDocument/2006/relationships/image" Target="../media/image106.png"/><Relationship Id="rId8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9.png"/><Relationship Id="rId4" Type="http://schemas.openxmlformats.org/officeDocument/2006/relationships/image" Target="../media/image93.png"/><Relationship Id="rId9" Type="http://schemas.openxmlformats.org/officeDocument/2006/relationships/image" Target="../media/image92.png"/><Relationship Id="rId5" Type="http://schemas.openxmlformats.org/officeDocument/2006/relationships/image" Target="../media/image90.png"/><Relationship Id="rId6" Type="http://schemas.openxmlformats.org/officeDocument/2006/relationships/image" Target="../media/image88.png"/><Relationship Id="rId7" Type="http://schemas.openxmlformats.org/officeDocument/2006/relationships/image" Target="../media/image91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Relationship Id="rId3" Type="http://schemas.openxmlformats.org/officeDocument/2006/relationships/image" Target="../media/image9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Relationship Id="rId3" Type="http://schemas.openxmlformats.org/officeDocument/2006/relationships/image" Target="../media/image9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0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1.png"/><Relationship Id="rId4" Type="http://schemas.openxmlformats.org/officeDocument/2006/relationships/hyperlink" Target="https://www.virustotal.com/#/home/search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7.png"/><Relationship Id="rId4" Type="http://schemas.openxmlformats.org/officeDocument/2006/relationships/image" Target="../media/image10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2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Day 3</a:t>
            </a:r>
            <a:endParaRPr/>
          </a:p>
        </p:txBody>
      </p:sp>
      <p:sp>
        <p:nvSpPr>
          <p:cNvPr id="1020" name="Google Shape;1020;p52"/>
          <p:cNvSpPr txBox="1"/>
          <p:nvPr>
            <p:ph idx="2" type="title"/>
          </p:nvPr>
        </p:nvSpPr>
        <p:spPr>
          <a:xfrm>
            <a:off x="271800" y="1947750"/>
            <a:ext cx="86004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Responding to Threats and Incidents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 this alert?</a:t>
            </a:r>
            <a:endParaRPr b="1" sz="1600"/>
          </a:p>
        </p:txBody>
      </p:sp>
      <p:sp>
        <p:nvSpPr>
          <p:cNvPr id="1105" name="Google Shape;1105;p61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the ET Policy HTTP?</a:t>
            </a:r>
            <a:endParaRPr b="1" sz="1600"/>
          </a:p>
        </p:txBody>
      </p:sp>
      <p:sp>
        <p:nvSpPr>
          <p:cNvPr id="1106" name="Google Shape;1106;p61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the ET Policy HTTP?</a:t>
            </a:r>
            <a:endParaRPr b="1" sz="1600"/>
          </a:p>
        </p:txBody>
      </p:sp>
      <p:sp>
        <p:nvSpPr>
          <p:cNvPr id="1107" name="Google Shape;1107;p61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</a:t>
            </a:r>
            <a:r>
              <a:rPr b="1" lang="en" sz="1600"/>
              <a:t>destination</a:t>
            </a:r>
            <a:r>
              <a:rPr b="1" lang="en" sz="1600"/>
              <a:t> port of the activity? </a:t>
            </a:r>
            <a:endParaRPr b="1" sz="1600"/>
          </a:p>
        </p:txBody>
      </p:sp>
      <p:sp>
        <p:nvSpPr>
          <p:cNvPr id="1108" name="Google Shape;110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Snort File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44" name="Google Shape;1944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we confirm the snort alert is accurate?</a:t>
            </a:r>
            <a:endParaRPr b="1"/>
          </a:p>
        </p:txBody>
      </p:sp>
      <p:sp>
        <p:nvSpPr>
          <p:cNvPr id="1945" name="Google Shape;1945;p151"/>
          <p:cNvSpPr txBox="1"/>
          <p:nvPr>
            <p:ph idx="3" type="body"/>
          </p:nvPr>
        </p:nvSpPr>
        <p:spPr>
          <a:xfrm>
            <a:off x="0" y="1099675"/>
            <a:ext cx="44136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Filtering on “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Frame contains [bash-command]” </a:t>
            </a:r>
            <a:r>
              <a:rPr lang="en" sz="1500"/>
              <a:t>gives us many packets showing bash command execution.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Try 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frame contains “echo”</a:t>
            </a:r>
            <a:r>
              <a:rPr lang="en" sz="1500"/>
              <a:t> and 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frame contains ls</a:t>
            </a:r>
            <a:r>
              <a:rPr lang="en" sz="1500"/>
              <a:t>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Under the HTML Form URL Encoded: section we can see values entered such as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&amp;echo SIGQLB$ (echo SIGQLOLB)$(ls)$(echo SIGQLB)SIGQLB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code injection attempts. The alert is accurate. </a:t>
            </a:r>
            <a:endParaRPr/>
          </a:p>
        </p:txBody>
      </p:sp>
      <p:pic>
        <p:nvPicPr>
          <p:cNvPr id="1946" name="Google Shape;194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477" y="1308900"/>
            <a:ext cx="5129824" cy="327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52" name="Google Shape;1952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verify whether or not sensitive data has been obtained by the attacker?</a:t>
            </a:r>
            <a:endParaRPr b="1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58" name="Google Shape;1958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verify whether or not </a:t>
            </a:r>
            <a:r>
              <a:rPr b="1" lang="en"/>
              <a:t>sensitive</a:t>
            </a:r>
            <a:r>
              <a:rPr b="1" lang="en"/>
              <a:t> data has been obtained by the attacker?</a:t>
            </a:r>
            <a:endParaRPr b="1"/>
          </a:p>
        </p:txBody>
      </p:sp>
      <p:sp>
        <p:nvSpPr>
          <p:cNvPr id="1959" name="Google Shape;1959;p153"/>
          <p:cNvSpPr txBox="1"/>
          <p:nvPr>
            <p:ph idx="3" type="body"/>
          </p:nvPr>
        </p:nvSpPr>
        <p:spPr>
          <a:xfrm>
            <a:off x="0" y="1099675"/>
            <a:ext cx="44472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Filtering for 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rame contains “200 OK” and frame contains “text/html”</a:t>
            </a:r>
            <a:r>
              <a:rPr lang="en" sz="1500"/>
              <a:t>, we can see all the information returned by the server in it’s HTML content.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we sort the packets by Length, we can see the largest packets returned which contain the most data.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appears that the attacker only listed the contents of the webpage directory, but did not gain access to any sensitive data. </a:t>
            </a:r>
            <a:endParaRPr sz="1500"/>
          </a:p>
        </p:txBody>
      </p:sp>
      <p:pic>
        <p:nvPicPr>
          <p:cNvPr id="1960" name="Google Shape;196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775" y="1315900"/>
            <a:ext cx="5026752" cy="320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66" name="Google Shape;1966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967" name="Google Shape;1967;p154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968" name="Google Shape;1968;p154"/>
          <p:cNvSpPr txBox="1"/>
          <p:nvPr>
            <p:ph idx="1" type="subTitle"/>
          </p:nvPr>
        </p:nvSpPr>
        <p:spPr>
          <a:xfrm>
            <a:off x="0" y="28028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74" name="Google Shape;1974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975" name="Google Shape;1975;p155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This is a True Positive, because the code injection was successful.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976" name="Google Shape;1976;p155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977" name="Google Shape;1977;p155"/>
          <p:cNvSpPr txBox="1"/>
          <p:nvPr>
            <p:ph idx="1" type="subTitle"/>
          </p:nvPr>
        </p:nvSpPr>
        <p:spPr>
          <a:xfrm>
            <a:off x="0" y="28028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83" name="Google Shape;1983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984" name="Google Shape;1984;p156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This is a True Positive, because the code injection was successful.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985" name="Google Shape;1985;p156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986" name="Google Shape;1986;p156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internal machine that is attacking should be further investigated. 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web server application needs to be secured and data input better sanitized on this page.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987" name="Google Shape;1987;p156"/>
          <p:cNvSpPr txBox="1"/>
          <p:nvPr>
            <p:ph idx="1" type="subTitle"/>
          </p:nvPr>
        </p:nvSpPr>
        <p:spPr>
          <a:xfrm>
            <a:off x="0" y="28028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93" name="Google Shape;1993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994" name="Google Shape;1994;p157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This is a True Positive, because the code injection was successful.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995" name="Google Shape;1995;p157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996" name="Google Shape;1996;p157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internal machine that is attacking should be further investigated. 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web server application needs to be secured and data input better sanitized on this page.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997" name="Google Shape;1997;p157"/>
          <p:cNvSpPr txBox="1"/>
          <p:nvPr>
            <p:ph idx="1" type="subTitle"/>
          </p:nvPr>
        </p:nvSpPr>
        <p:spPr>
          <a:xfrm>
            <a:off x="0" y="28028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  <p:sp>
        <p:nvSpPr>
          <p:cNvPr id="1998" name="Google Shape;1998;p157"/>
          <p:cNvSpPr txBox="1"/>
          <p:nvPr>
            <p:ph idx="3" type="body"/>
          </p:nvPr>
        </p:nvSpPr>
        <p:spPr>
          <a:xfrm>
            <a:off x="-12300" y="33061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This is a code injection attack on a Web Application. The most appropriate classification would be </a:t>
            </a:r>
            <a:r>
              <a:rPr b="1" lang="en" sz="1600">
                <a:highlight>
                  <a:srgbClr val="FFFF00"/>
                </a:highlight>
              </a:rPr>
              <a:t>Application Attack</a:t>
            </a:r>
            <a:r>
              <a:rPr lang="en" sz="1600">
                <a:highlight>
                  <a:srgbClr val="FFFF00"/>
                </a:highlight>
              </a:rPr>
              <a:t>. </a:t>
            </a:r>
            <a:endParaRPr sz="16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5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2004" name="Google Shape;2004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1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5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Part 5: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Alert 5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respond to an alert and determine is it is a false positive or a true positive.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Instructions sent via Slack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5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2008" name="Google Shape;2008;p158"/>
          <p:cNvSpPr txBox="1"/>
          <p:nvPr/>
        </p:nvSpPr>
        <p:spPr>
          <a:xfrm>
            <a:off x="488075" y="4174863"/>
            <a:ext cx="525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⚠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9" name="Google Shape;2009;p158"/>
          <p:cNvSpPr txBox="1"/>
          <p:nvPr/>
        </p:nvSpPr>
        <p:spPr>
          <a:xfrm>
            <a:off x="946100" y="4174875"/>
            <a:ext cx="4617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Today's exercises involve live malware.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 your Ubuntu VM to work in a contained environment.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5" name="Google Shape;2015;p1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59"/>
          <p:cNvSpPr txBox="1"/>
          <p:nvPr/>
        </p:nvSpPr>
        <p:spPr>
          <a:xfrm>
            <a:off x="2551600" y="3585500"/>
            <a:ext cx="3984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Alert 5</a:t>
            </a:r>
            <a:endParaRPr sz="3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022" name="Google Shape;2022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activity is Snort Reporting On?</a:t>
            </a:r>
            <a:endParaRPr/>
          </a:p>
        </p:txBody>
      </p:sp>
      <p:sp>
        <p:nvSpPr>
          <p:cNvPr id="2023" name="Google Shape;2023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4" name="Google Shape;2024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160"/>
          <p:cNvSpPr txBox="1"/>
          <p:nvPr>
            <p:ph idx="1" type="subTitle"/>
          </p:nvPr>
        </p:nvSpPr>
        <p:spPr>
          <a:xfrm>
            <a:off x="175" y="36887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time and date of the alert?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 this alert?</a:t>
            </a:r>
            <a:endParaRPr b="1" sz="1600"/>
          </a:p>
        </p:txBody>
      </p:sp>
      <p:sp>
        <p:nvSpPr>
          <p:cNvPr id="1114" name="Google Shape;1114;p62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2019-01-28 21:49 UTC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115" name="Google Shape;1115;p62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</a:t>
            </a:r>
            <a:r>
              <a:rPr b="1" lang="en" sz="1600">
                <a:solidFill>
                  <a:schemeClr val="dk1"/>
                </a:solidFill>
              </a:rPr>
              <a:t>the ET Policy HTTP?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116" name="Google Shape;1116;p62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</a:t>
            </a:r>
            <a:r>
              <a:rPr b="1" lang="en" sz="1600">
                <a:solidFill>
                  <a:schemeClr val="dk1"/>
                </a:solidFill>
              </a:rPr>
              <a:t>the ET Policy HTTP?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117" name="Google Shape;1117;p62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activity? </a:t>
            </a:r>
            <a:endParaRPr b="1" sz="1600"/>
          </a:p>
        </p:txBody>
      </p:sp>
      <p:pic>
        <p:nvPicPr>
          <p:cNvPr id="1118" name="Google Shape;11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00" y="3488847"/>
            <a:ext cx="7065996" cy="15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Snort File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031" name="Google Shape;2031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activity is Snort Reporting On?</a:t>
            </a:r>
            <a:endParaRPr/>
          </a:p>
        </p:txBody>
      </p:sp>
      <p:sp>
        <p:nvSpPr>
          <p:cNvPr id="2032" name="Google Shape;2032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3" name="Google Shape;2033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61"/>
          <p:cNvSpPr txBox="1"/>
          <p:nvPr>
            <p:ph idx="3" type="body"/>
          </p:nvPr>
        </p:nvSpPr>
        <p:spPr>
          <a:xfrm>
            <a:off x="175" y="1284250"/>
            <a:ext cx="9144000" cy="2358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2 Count:1 Event#3.81745 2019-04-15 16:42 UTC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 3 ETPRO CURRENT_EVENTS MalDoc Requesting Ursnif Payload 2018-09-24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10 Count:2 Event#3.81747 2019-04-15 16:42 UTC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11 ET POLICY Binary Download Smaller than 1 MB Likely Hostile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18 Count:31 Event#3.81749 2019-04-15 16:42 UTC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19 ET POLICY PE EXE or DLL Windows file download HTTP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34 Count:5 Event#3.81877 2019-04-15 16:43 UTC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35 ETPRO TROJAN Ursnif Variant CnC Beacon 8 M1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61"/>
          <p:cNvSpPr txBox="1"/>
          <p:nvPr>
            <p:ph idx="1" type="subTitle"/>
          </p:nvPr>
        </p:nvSpPr>
        <p:spPr>
          <a:xfrm>
            <a:off x="175" y="36887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time and date of the alert?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041" name="Google Shape;2041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activity is Snort Reporting On?</a:t>
            </a:r>
            <a:endParaRPr/>
          </a:p>
        </p:txBody>
      </p:sp>
      <p:sp>
        <p:nvSpPr>
          <p:cNvPr id="2042" name="Google Shape;2042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3" name="Google Shape;2043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62"/>
          <p:cNvSpPr txBox="1"/>
          <p:nvPr>
            <p:ph idx="3" type="body"/>
          </p:nvPr>
        </p:nvSpPr>
        <p:spPr>
          <a:xfrm>
            <a:off x="175" y="1284250"/>
            <a:ext cx="9144000" cy="2358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2 Count:1 Event#3.81745 2019-04-15 16:42 UTC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 3 ETPRO CURRENT_EVENTS MalDoc Requesting Ursnif Payload 2018-09-24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10 Count:2 Event#3.81747 2019-04-15 16:42 UTC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11 ET POLICY Binary Download Smaller than 1 MB Likely Hostile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18 Count:31 Event#3.81749 2019-04-15 16:42 UTC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19 ET POLICY PE EXE or DLL Windows file download HTTP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34 Count:5 Event#3.81877 2019-04-15 16:43 UTC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35 ETPRO TROJAN Ursnif Variant CnC Beacon 8 M1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62"/>
          <p:cNvSpPr txBox="1"/>
          <p:nvPr>
            <p:ph idx="1" type="subTitle"/>
          </p:nvPr>
        </p:nvSpPr>
        <p:spPr>
          <a:xfrm>
            <a:off x="175" y="36887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time and date of the alert?</a:t>
            </a:r>
            <a:endParaRPr/>
          </a:p>
        </p:txBody>
      </p:sp>
      <p:sp>
        <p:nvSpPr>
          <p:cNvPr id="2046" name="Google Shape;2046;p162"/>
          <p:cNvSpPr txBox="1"/>
          <p:nvPr>
            <p:ph idx="1" type="subTitle"/>
          </p:nvPr>
        </p:nvSpPr>
        <p:spPr>
          <a:xfrm>
            <a:off x="175" y="4097350"/>
            <a:ext cx="9144000" cy="665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00"/>
                </a:highlight>
                <a:latin typeface="Roboto Medium"/>
                <a:ea typeface="Roboto Medium"/>
                <a:cs typeface="Roboto Medium"/>
                <a:sym typeface="Roboto Medium"/>
              </a:rPr>
              <a:t>2019-04-15 16:42 UTC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052" name="Google Shape;2052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external IP address and port that Snort is flagging?</a:t>
            </a:r>
            <a:endParaRPr/>
          </a:p>
        </p:txBody>
      </p:sp>
      <p:sp>
        <p:nvSpPr>
          <p:cNvPr id="2053" name="Google Shape;2053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4" name="Google Shape;2054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163"/>
          <p:cNvSpPr txBox="1"/>
          <p:nvPr>
            <p:ph idx="1" type="subTitle"/>
          </p:nvPr>
        </p:nvSpPr>
        <p:spPr>
          <a:xfrm>
            <a:off x="0" y="41142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internal IP address and port that Snort is flagging?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061" name="Google Shape;2061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external IP address and port that Snort is flagging?</a:t>
            </a:r>
            <a:endParaRPr/>
          </a:p>
        </p:txBody>
      </p:sp>
      <p:sp>
        <p:nvSpPr>
          <p:cNvPr id="2062" name="Google Shape;2062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3" name="Google Shape;2063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64"/>
          <p:cNvSpPr txBox="1"/>
          <p:nvPr>
            <p:ph idx="3" type="body"/>
          </p:nvPr>
        </p:nvSpPr>
        <p:spPr>
          <a:xfrm>
            <a:off x="0" y="1095950"/>
            <a:ext cx="9144000" cy="440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91.240.87.19:80 </a:t>
            </a:r>
            <a:r>
              <a:rPr lang="en" sz="1200">
                <a:solidFill>
                  <a:srgbClr val="6A737D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#Malware is downloaded from this IP:Port</a:t>
            </a:r>
            <a:endParaRPr sz="12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37.230.112.226:80 </a:t>
            </a:r>
            <a:r>
              <a:rPr lang="en" sz="1200">
                <a:solidFill>
                  <a:srgbClr val="6A737D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#Malware reaches out to this IP:Port for CNC commands</a:t>
            </a:r>
            <a:endParaRPr sz="1200">
              <a:solidFill>
                <a:srgbClr val="6A737D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A737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64"/>
          <p:cNvSpPr txBox="1"/>
          <p:nvPr>
            <p:ph idx="1" type="subTitle"/>
          </p:nvPr>
        </p:nvSpPr>
        <p:spPr>
          <a:xfrm>
            <a:off x="0" y="1591225"/>
            <a:ext cx="9144000" cy="2523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Malware is downloaded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10 Count:2 Event#3.81747 2019-04-15 16:42 UTC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11 ET POLICY Binary Download Smaller than 1 MB Likely Hostile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12 91.240.87.19 -&gt; 10.0.90.175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13 IPVer=4 hlen=5 tos=0 dlen=1500 ID=0 flags=0 offset=0 ttl=0 chksum=40298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14 Protocol: 6 sport=80 -&gt; dport=49201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Reaching out for CNC commands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34 Count:5 Event#3.81877 2019-04-15 16:43 UTC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35 ETPRO TROJAN Ursnif Variant CnC Beacon 8 M1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36 10.0.90.175 -&gt; 37.230.112.226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37 IPVer=4 hlen=5 tos=0 dlen=480 ID=0 flags=0 offset=0 ttl=0 chksum=48545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38 Protocol: 6 sport=49203 -&gt; dport=80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6" name="Google Shape;2066;p164"/>
          <p:cNvSpPr txBox="1"/>
          <p:nvPr>
            <p:ph idx="1" type="subTitle"/>
          </p:nvPr>
        </p:nvSpPr>
        <p:spPr>
          <a:xfrm>
            <a:off x="0" y="41142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internal IP address and port that Snort is flagging?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072" name="Google Shape;2072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external IP address and port that Snort is flagging?</a:t>
            </a:r>
            <a:endParaRPr/>
          </a:p>
        </p:txBody>
      </p:sp>
      <p:sp>
        <p:nvSpPr>
          <p:cNvPr id="2073" name="Google Shape;2073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4" name="Google Shape;2074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65"/>
          <p:cNvSpPr txBox="1"/>
          <p:nvPr>
            <p:ph idx="3" type="body"/>
          </p:nvPr>
        </p:nvSpPr>
        <p:spPr>
          <a:xfrm>
            <a:off x="0" y="1095950"/>
            <a:ext cx="9144000" cy="440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91.240.87.19:80 </a:t>
            </a:r>
            <a:r>
              <a:rPr lang="en" sz="1200">
                <a:solidFill>
                  <a:srgbClr val="6A737D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#Malware is downloaded from this IP:Port</a:t>
            </a:r>
            <a:endParaRPr sz="12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37.230.112.226:80 </a:t>
            </a:r>
            <a:r>
              <a:rPr lang="en" sz="1200">
                <a:solidFill>
                  <a:srgbClr val="6A737D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#Malware reaches out to this IP:Port for CNC commands</a:t>
            </a:r>
            <a:endParaRPr sz="1200">
              <a:solidFill>
                <a:srgbClr val="6A737D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A737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165"/>
          <p:cNvSpPr txBox="1"/>
          <p:nvPr>
            <p:ph idx="1" type="subTitle"/>
          </p:nvPr>
        </p:nvSpPr>
        <p:spPr>
          <a:xfrm>
            <a:off x="0" y="1591225"/>
            <a:ext cx="9144000" cy="2523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Malware is downloaded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10 Count:2 Event#3.81747 2019-04-15 16:42 UTC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11 ET POLICY Binary Download Smaller than 1 MB Likely Hostile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12 91.240.87.19 -&gt; 10.0.90.175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13 IPVer=4 hlen=5 tos=0 dlen=1500 ID=0 flags=0 offset=0 ttl=0 chksum=40298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14 Protocol: 6 sport=80 -&gt; dport=49201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Reaching out for CNC commands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34 Count:5 Event#3.81877 2019-04-15 16:43 UTC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35 ETPRO TROJAN Ursnif Variant CnC Beacon 8 M1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36 10.0.90.175 -&gt; 37.230.112.226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37 IPVer=4 hlen=5 tos=0 dlen=480 ID=0 flags=0 offset=0 ttl=0 chksum=48545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38 Protocol: 6 sport=49203 -&gt; dport=80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00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7" name="Google Shape;2077;p165"/>
          <p:cNvSpPr txBox="1"/>
          <p:nvPr>
            <p:ph idx="1" type="subTitle"/>
          </p:nvPr>
        </p:nvSpPr>
        <p:spPr>
          <a:xfrm>
            <a:off x="0" y="41142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internal IP address and port that Snort is flagging?</a:t>
            </a:r>
            <a:endParaRPr/>
          </a:p>
        </p:txBody>
      </p:sp>
      <p:sp>
        <p:nvSpPr>
          <p:cNvPr id="2078" name="Google Shape;2078;p165"/>
          <p:cNvSpPr txBox="1"/>
          <p:nvPr>
            <p:ph idx="3" type="body"/>
          </p:nvPr>
        </p:nvSpPr>
        <p:spPr>
          <a:xfrm>
            <a:off x="0" y="4604000"/>
            <a:ext cx="9144000" cy="312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10.0.90.175 over port 49201 and 49203</a:t>
            </a:r>
            <a:endParaRPr sz="1200">
              <a:solidFill>
                <a:srgbClr val="6A737D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A737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084" name="Google Shape;2084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5" name="Google Shape;2085;p1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66"/>
          <p:cNvSpPr txBox="1"/>
          <p:nvPr>
            <p:ph idx="3" type="body"/>
          </p:nvPr>
        </p:nvSpPr>
        <p:spPr>
          <a:xfrm>
            <a:off x="175" y="1284250"/>
            <a:ext cx="9144000" cy="66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66"/>
          <p:cNvSpPr txBox="1"/>
          <p:nvPr>
            <p:ph idx="1" type="subTitle"/>
          </p:nvPr>
        </p:nvSpPr>
        <p:spPr>
          <a:xfrm>
            <a:off x="175" y="6505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pcap file to answer the following questions: </a:t>
            </a:r>
            <a:endParaRPr/>
          </a:p>
        </p:txBody>
      </p:sp>
      <p:sp>
        <p:nvSpPr>
          <p:cNvPr id="2088" name="Google Shape;2088;p166"/>
          <p:cNvSpPr txBox="1"/>
          <p:nvPr>
            <p:ph idx="1" type="subTitle"/>
          </p:nvPr>
        </p:nvSpPr>
        <p:spPr>
          <a:xfrm>
            <a:off x="0" y="11321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MAC Address of the internal computer involved?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094" name="Google Shape;2094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5" name="Google Shape;2095;p1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67"/>
          <p:cNvSpPr txBox="1"/>
          <p:nvPr>
            <p:ph idx="3" type="body"/>
          </p:nvPr>
        </p:nvSpPr>
        <p:spPr>
          <a:xfrm>
            <a:off x="175" y="1284250"/>
            <a:ext cx="9144000" cy="66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67"/>
          <p:cNvSpPr txBox="1"/>
          <p:nvPr>
            <p:ph idx="1" type="subTitle"/>
          </p:nvPr>
        </p:nvSpPr>
        <p:spPr>
          <a:xfrm>
            <a:off x="175" y="6505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pcap file to answer the following questions: </a:t>
            </a:r>
            <a:endParaRPr/>
          </a:p>
        </p:txBody>
      </p:sp>
      <p:sp>
        <p:nvSpPr>
          <p:cNvPr id="2098" name="Google Shape;2098;p167"/>
          <p:cNvSpPr txBox="1"/>
          <p:nvPr>
            <p:ph idx="1" type="subTitle"/>
          </p:nvPr>
        </p:nvSpPr>
        <p:spPr>
          <a:xfrm>
            <a:off x="0" y="15845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Ethernet II, Src: Dell_b1:53:fa (d0:67:e5:b1:53:fa)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99" name="Google Shape;2099;p167"/>
          <p:cNvSpPr txBox="1"/>
          <p:nvPr>
            <p:ph idx="1" type="subTitle"/>
          </p:nvPr>
        </p:nvSpPr>
        <p:spPr>
          <a:xfrm>
            <a:off x="0" y="11321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MAC Address of the internal computer involved?</a:t>
            </a:r>
            <a:endParaRPr/>
          </a:p>
        </p:txBody>
      </p:sp>
      <p:pic>
        <p:nvPicPr>
          <p:cNvPr id="2100" name="Google Shape;2100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75" y="2101750"/>
            <a:ext cx="3964555" cy="26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106" name="Google Shape;2106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7" name="Google Shape;2107;p1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68"/>
          <p:cNvSpPr txBox="1"/>
          <p:nvPr>
            <p:ph idx="3" type="body"/>
          </p:nvPr>
        </p:nvSpPr>
        <p:spPr>
          <a:xfrm>
            <a:off x="175" y="1284250"/>
            <a:ext cx="9144000" cy="66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68"/>
          <p:cNvSpPr txBox="1"/>
          <p:nvPr>
            <p:ph idx="1" type="subTitle"/>
          </p:nvPr>
        </p:nvSpPr>
        <p:spPr>
          <a:xfrm>
            <a:off x="175" y="6505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pcap file to answer the following questions: </a:t>
            </a:r>
            <a:endParaRPr/>
          </a:p>
        </p:txBody>
      </p:sp>
      <p:sp>
        <p:nvSpPr>
          <p:cNvPr id="2110" name="Google Shape;2110;p168"/>
          <p:cNvSpPr txBox="1"/>
          <p:nvPr>
            <p:ph idx="1" type="subTitle"/>
          </p:nvPr>
        </p:nvSpPr>
        <p:spPr>
          <a:xfrm>
            <a:off x="0" y="11321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host name of the internal machine?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116" name="Google Shape;2116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7" name="Google Shape;2117;p1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69"/>
          <p:cNvSpPr txBox="1"/>
          <p:nvPr>
            <p:ph idx="3" type="body"/>
          </p:nvPr>
        </p:nvSpPr>
        <p:spPr>
          <a:xfrm>
            <a:off x="175" y="1284250"/>
            <a:ext cx="9144000" cy="665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69"/>
          <p:cNvSpPr txBox="1"/>
          <p:nvPr>
            <p:ph idx="1" type="subTitle"/>
          </p:nvPr>
        </p:nvSpPr>
        <p:spPr>
          <a:xfrm>
            <a:off x="175" y="6505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the pcap file to answer the following questions: </a:t>
            </a:r>
            <a:endParaRPr/>
          </a:p>
        </p:txBody>
      </p:sp>
      <p:sp>
        <p:nvSpPr>
          <p:cNvPr id="2120" name="Google Shape;2120;p169"/>
          <p:cNvSpPr txBox="1"/>
          <p:nvPr>
            <p:ph idx="1" type="subTitle"/>
          </p:nvPr>
        </p:nvSpPr>
        <p:spPr>
          <a:xfrm>
            <a:off x="0" y="15845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Seoul-4a67-PC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21" name="Google Shape;2121;p169"/>
          <p:cNvSpPr txBox="1"/>
          <p:nvPr>
            <p:ph idx="1" type="subTitle"/>
          </p:nvPr>
        </p:nvSpPr>
        <p:spPr>
          <a:xfrm>
            <a:off x="0" y="11321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host name of the internal machine?</a:t>
            </a:r>
            <a:endParaRPr/>
          </a:p>
        </p:txBody>
      </p:sp>
      <p:pic>
        <p:nvPicPr>
          <p:cNvPr id="2122" name="Google Shape;212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525" y="2048450"/>
            <a:ext cx="2450959" cy="26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128" name="Google Shape;2128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9" name="Google Shape;2129;p1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170"/>
          <p:cNvSpPr txBox="1"/>
          <p:nvPr>
            <p:ph idx="1" type="subTitle"/>
          </p:nvPr>
        </p:nvSpPr>
        <p:spPr>
          <a:xfrm>
            <a:off x="175" y="6505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 you confirm the date and time this issue occurred? Does it match the snort alert?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 this alert?</a:t>
            </a:r>
            <a:endParaRPr b="1" sz="1600"/>
          </a:p>
        </p:txBody>
      </p:sp>
      <p:sp>
        <p:nvSpPr>
          <p:cNvPr id="1125" name="Google Shape;1125;p63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2019-01-28 21:49 UTC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126" name="Google Shape;1126;p63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</a:t>
            </a:r>
            <a:r>
              <a:rPr b="1" lang="en" sz="1600">
                <a:solidFill>
                  <a:schemeClr val="dk1"/>
                </a:solidFill>
              </a:rPr>
              <a:t>the ET Policy HTTP?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?</a:t>
            </a:r>
            <a:endParaRPr b="1" sz="1600"/>
          </a:p>
        </p:txBody>
      </p:sp>
      <p:sp>
        <p:nvSpPr>
          <p:cNvPr id="1127" name="Google Shape;1127;p63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Using the second alert where the malware was likely downloaded, we see 91.121.30.169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128" name="Google Shape;1128;p63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</a:t>
            </a:r>
            <a:r>
              <a:rPr b="1" lang="en" sz="1600">
                <a:solidFill>
                  <a:schemeClr val="dk1"/>
                </a:solidFill>
              </a:rPr>
              <a:t>the ET Policy HTTP?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129" name="Google Shape;1129;p63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activity? </a:t>
            </a:r>
            <a:endParaRPr b="1" sz="1600"/>
          </a:p>
        </p:txBody>
      </p:sp>
      <p:pic>
        <p:nvPicPr>
          <p:cNvPr id="1130" name="Google Shape;11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00" y="3488847"/>
            <a:ext cx="7065996" cy="15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Snort File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136" name="Google Shape;2136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7" name="Google Shape;2137;p1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171"/>
          <p:cNvSpPr txBox="1"/>
          <p:nvPr>
            <p:ph idx="3" type="body"/>
          </p:nvPr>
        </p:nvSpPr>
        <p:spPr>
          <a:xfrm>
            <a:off x="175" y="1377550"/>
            <a:ext cx="9144000" cy="1785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2019-04-15 16:42 UTC # snort alert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...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 2 Count:1 Event#3.81745 2019-04-15 16:42 UTC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 3 ETPRO CURRENT_EVENTS MalDoc Requesting Ursnif Payload 2018-09-24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 4 10.0.90.175 -&gt; 91.240.87.19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 5 IPVer=4 hlen=5 tos=0 dlen=131 ID=0 flags=0 offset=0 ttl=0 chksum=41667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 6 Protocol: 6 sport=49201 -&gt; dport=80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 7 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  8 Seq=0 Ack=0 Off=5 Res=0 Flags=******** Win=0 urp=29384 chksum=0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71"/>
          <p:cNvSpPr txBox="1"/>
          <p:nvPr>
            <p:ph idx="1" type="subTitle"/>
          </p:nvPr>
        </p:nvSpPr>
        <p:spPr>
          <a:xfrm>
            <a:off x="175" y="6505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 you confirm the date and time this issue occurred? Does it match the snort alert?</a:t>
            </a:r>
            <a:endParaRPr/>
          </a:p>
        </p:txBody>
      </p:sp>
      <p:sp>
        <p:nvSpPr>
          <p:cNvPr id="2140" name="Google Shape;2140;p171"/>
          <p:cNvSpPr txBox="1"/>
          <p:nvPr>
            <p:ph idx="1" type="subTitle"/>
          </p:nvPr>
        </p:nvSpPr>
        <p:spPr>
          <a:xfrm>
            <a:off x="175" y="33486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reports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2019-04-15 16:42:29.956141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2141" name="Google Shape;2141;p171"/>
          <p:cNvPicPr preferRelativeResize="0"/>
          <p:nvPr/>
        </p:nvPicPr>
        <p:blipFill rotWithShape="1">
          <a:blip r:embed="rId3">
            <a:alphaModFix/>
          </a:blip>
          <a:srcRect b="45398" l="0" r="0" t="20830"/>
          <a:stretch/>
        </p:blipFill>
        <p:spPr>
          <a:xfrm>
            <a:off x="0" y="3898848"/>
            <a:ext cx="9144000" cy="7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147" name="Google Shape;2147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8" name="Google Shape;2148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72"/>
          <p:cNvSpPr txBox="1"/>
          <p:nvPr>
            <p:ph idx="1" type="subTitle"/>
          </p:nvPr>
        </p:nvSpPr>
        <p:spPr>
          <a:xfrm>
            <a:off x="175" y="6505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 you confirm if the Snort alert was accurate and malware was downloaded?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155" name="Google Shape;2155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6" name="Google Shape;2156;p1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73"/>
          <p:cNvSpPr txBox="1"/>
          <p:nvPr>
            <p:ph idx="1" type="subTitle"/>
          </p:nvPr>
        </p:nvSpPr>
        <p:spPr>
          <a:xfrm>
            <a:off x="175" y="6505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 you confirm if the Snort alert was accurate and malware was downloaded?</a:t>
            </a:r>
            <a:endParaRPr/>
          </a:p>
        </p:txBody>
      </p:sp>
      <p:sp>
        <p:nvSpPr>
          <p:cNvPr id="2158" name="Google Shape;2158;p173"/>
          <p:cNvSpPr txBox="1"/>
          <p:nvPr>
            <p:ph idx="1" type="subTitle"/>
          </p:nvPr>
        </p:nvSpPr>
        <p:spPr>
          <a:xfrm>
            <a:off x="175" y="1132200"/>
            <a:ext cx="9144000" cy="721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00"/>
                </a:highlight>
              </a:rPr>
              <a:t>We can confirm that the Snort alert time was correct. We can follow the TCP stream and see that there was indeed a binary downloaded with the file name po2.php?1=cupk6.fgs:</a:t>
            </a:r>
            <a:endParaRPr sz="14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2159" name="Google Shape;2159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088" y="1853400"/>
            <a:ext cx="7658164" cy="27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165" name="Google Shape;2165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6" name="Google Shape;2166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174"/>
          <p:cNvSpPr txBox="1"/>
          <p:nvPr>
            <p:ph idx="1" type="subTitle"/>
          </p:nvPr>
        </p:nvSpPr>
        <p:spPr>
          <a:xfrm>
            <a:off x="175" y="6505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 you confirm if the Snort alert was accurate and malware was downloaded?</a:t>
            </a:r>
            <a:endParaRPr/>
          </a:p>
        </p:txBody>
      </p:sp>
      <p:sp>
        <p:nvSpPr>
          <p:cNvPr id="2168" name="Google Shape;2168;p174"/>
          <p:cNvSpPr txBox="1"/>
          <p:nvPr>
            <p:ph idx="1" type="subTitle"/>
          </p:nvPr>
        </p:nvSpPr>
        <p:spPr>
          <a:xfrm>
            <a:off x="175" y="1132200"/>
            <a:ext cx="9144000" cy="721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We can export this file from wireshark, hash it and run the hash through 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virustotal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 to verify that it is malware:</a:t>
            </a:r>
            <a:endParaRPr sz="1400">
              <a:solidFill>
                <a:srgbClr val="24292E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2169" name="Google Shape;2169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825" y="1853400"/>
            <a:ext cx="4721194" cy="275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5 Review</a:t>
            </a:r>
            <a:endParaRPr/>
          </a:p>
        </p:txBody>
      </p:sp>
      <p:sp>
        <p:nvSpPr>
          <p:cNvPr id="2175" name="Google Shape;2175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6" name="Google Shape;2176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75"/>
          <p:cNvSpPr txBox="1"/>
          <p:nvPr>
            <p:ph idx="1" type="subTitle"/>
          </p:nvPr>
        </p:nvSpPr>
        <p:spPr>
          <a:xfrm>
            <a:off x="175" y="6505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Can you confirm if the Snort alert was accurate and malware was downloaded?</a:t>
            </a:r>
            <a:endParaRPr/>
          </a:p>
        </p:txBody>
      </p:sp>
      <p:sp>
        <p:nvSpPr>
          <p:cNvPr id="2178" name="Google Shape;2178;p175"/>
          <p:cNvSpPr txBox="1"/>
          <p:nvPr>
            <p:ph idx="1" type="subTitle"/>
          </p:nvPr>
        </p:nvSpPr>
        <p:spPr>
          <a:xfrm>
            <a:off x="175" y="1132200"/>
            <a:ext cx="9144000" cy="721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 hash the file with md5sum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$ md5sum po2.php?1=cupk6.fgs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3abe239c43ad55054578884f6a796ba5  po2.php%3fl=cupk6.fgs</a:t>
            </a:r>
            <a:endParaRPr sz="12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with virustotal: </a:t>
            </a:r>
            <a:endParaRPr/>
          </a:p>
        </p:txBody>
      </p:sp>
      <p:pic>
        <p:nvPicPr>
          <p:cNvPr id="2179" name="Google Shape;2179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665" y="2273400"/>
            <a:ext cx="5313409" cy="25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Alert 5 Review</a:t>
            </a:r>
            <a:endParaRPr/>
          </a:p>
        </p:txBody>
      </p:sp>
      <p:sp>
        <p:nvSpPr>
          <p:cNvPr id="2185" name="Google Shape;2185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alert as a False Positive or a True Positive?</a:t>
            </a:r>
            <a:endParaRPr/>
          </a:p>
        </p:txBody>
      </p:sp>
      <p:sp>
        <p:nvSpPr>
          <p:cNvPr id="2186" name="Google Shape;2186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7" name="Google Shape;2187;p1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176"/>
          <p:cNvSpPr txBox="1"/>
          <p:nvPr>
            <p:ph idx="1" type="subTitle"/>
          </p:nvPr>
        </p:nvSpPr>
        <p:spPr>
          <a:xfrm>
            <a:off x="0" y="17104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this issue needs to be mitigated, what steps should be taken with the infected machine?</a:t>
            </a:r>
            <a:endParaRPr/>
          </a:p>
        </p:txBody>
      </p:sp>
      <p:sp>
        <p:nvSpPr>
          <p:cNvPr id="2189" name="Google Shape;2189;p176"/>
          <p:cNvSpPr txBox="1"/>
          <p:nvPr>
            <p:ph idx="1" type="subTitle"/>
          </p:nvPr>
        </p:nvSpPr>
        <p:spPr>
          <a:xfrm>
            <a:off x="0" y="28230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steps should be taken in regards to network security?</a:t>
            </a:r>
            <a:endParaRPr/>
          </a:p>
        </p:txBody>
      </p:sp>
      <p:sp>
        <p:nvSpPr>
          <p:cNvPr id="2190" name="Google Shape;2190;p176"/>
          <p:cNvSpPr txBox="1"/>
          <p:nvPr>
            <p:ph idx="1" type="subTitle"/>
          </p:nvPr>
        </p:nvSpPr>
        <p:spPr>
          <a:xfrm>
            <a:off x="0" y="37097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issue as a Web, Email or Network Attack?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Alert 5 Review</a:t>
            </a:r>
            <a:endParaRPr/>
          </a:p>
        </p:txBody>
      </p:sp>
      <p:sp>
        <p:nvSpPr>
          <p:cNvPr id="2196" name="Google Shape;2196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alert as a False Positive or a True Positive?</a:t>
            </a:r>
            <a:endParaRPr/>
          </a:p>
        </p:txBody>
      </p:sp>
      <p:sp>
        <p:nvSpPr>
          <p:cNvPr id="2197" name="Google Shape;2197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8" name="Google Shape;2198;p1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77"/>
          <p:cNvSpPr txBox="1"/>
          <p:nvPr>
            <p:ph idx="3" type="body"/>
          </p:nvPr>
        </p:nvSpPr>
        <p:spPr>
          <a:xfrm>
            <a:off x="0" y="1187896"/>
            <a:ext cx="9144000" cy="45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</a:rPr>
              <a:t>This is a true positive because malware was downloaded.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00" name="Google Shape;2200;p177"/>
          <p:cNvSpPr txBox="1"/>
          <p:nvPr>
            <p:ph idx="1" type="subTitle"/>
          </p:nvPr>
        </p:nvSpPr>
        <p:spPr>
          <a:xfrm>
            <a:off x="0" y="17104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this issue needs to be mitigated, what steps should be taken with the infected machine?</a:t>
            </a:r>
            <a:endParaRPr/>
          </a:p>
        </p:txBody>
      </p:sp>
      <p:sp>
        <p:nvSpPr>
          <p:cNvPr id="2201" name="Google Shape;2201;p177"/>
          <p:cNvSpPr txBox="1"/>
          <p:nvPr>
            <p:ph idx="1" type="subTitle"/>
          </p:nvPr>
        </p:nvSpPr>
        <p:spPr>
          <a:xfrm>
            <a:off x="0" y="28230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steps should be taken in regards to network security?</a:t>
            </a:r>
            <a:endParaRPr/>
          </a:p>
        </p:txBody>
      </p:sp>
      <p:sp>
        <p:nvSpPr>
          <p:cNvPr id="2202" name="Google Shape;2202;p177"/>
          <p:cNvSpPr txBox="1"/>
          <p:nvPr>
            <p:ph idx="1" type="subTitle"/>
          </p:nvPr>
        </p:nvSpPr>
        <p:spPr>
          <a:xfrm>
            <a:off x="0" y="37097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issue as a Web, Email or Network Attack?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Alert 5 Review</a:t>
            </a:r>
            <a:endParaRPr/>
          </a:p>
        </p:txBody>
      </p:sp>
      <p:sp>
        <p:nvSpPr>
          <p:cNvPr id="2208" name="Google Shape;2208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alert as a False Positive or a True Positive?</a:t>
            </a:r>
            <a:endParaRPr/>
          </a:p>
        </p:txBody>
      </p:sp>
      <p:sp>
        <p:nvSpPr>
          <p:cNvPr id="2209" name="Google Shape;2209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0" name="Google Shape;2210;p1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78"/>
          <p:cNvSpPr txBox="1"/>
          <p:nvPr>
            <p:ph idx="3" type="body"/>
          </p:nvPr>
        </p:nvSpPr>
        <p:spPr>
          <a:xfrm>
            <a:off x="0" y="1187896"/>
            <a:ext cx="9144000" cy="45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</a:rPr>
              <a:t>This is a true positive because malware was downloaded.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12" name="Google Shape;2212;p178"/>
          <p:cNvSpPr txBox="1"/>
          <p:nvPr>
            <p:ph idx="1" type="subTitle"/>
          </p:nvPr>
        </p:nvSpPr>
        <p:spPr>
          <a:xfrm>
            <a:off x="0" y="17104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this issue needs to be mitigated, what steps should be taken with the infected machine?</a:t>
            </a:r>
            <a:endParaRPr/>
          </a:p>
        </p:txBody>
      </p:sp>
      <p:sp>
        <p:nvSpPr>
          <p:cNvPr id="2213" name="Google Shape;2213;p178"/>
          <p:cNvSpPr txBox="1"/>
          <p:nvPr>
            <p:ph idx="3" type="body"/>
          </p:nvPr>
        </p:nvSpPr>
        <p:spPr>
          <a:xfrm>
            <a:off x="0" y="2389349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</a:rPr>
              <a:t>This machine should be restored from a backup point before the incident.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14" name="Google Shape;2214;p178"/>
          <p:cNvSpPr txBox="1"/>
          <p:nvPr>
            <p:ph idx="1" type="subTitle"/>
          </p:nvPr>
        </p:nvSpPr>
        <p:spPr>
          <a:xfrm>
            <a:off x="0" y="28230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steps should be taken in regards to network security?</a:t>
            </a:r>
            <a:endParaRPr/>
          </a:p>
        </p:txBody>
      </p:sp>
      <p:sp>
        <p:nvSpPr>
          <p:cNvPr id="2215" name="Google Shape;2215;p178"/>
          <p:cNvSpPr txBox="1"/>
          <p:nvPr>
            <p:ph idx="1" type="subTitle"/>
          </p:nvPr>
        </p:nvSpPr>
        <p:spPr>
          <a:xfrm>
            <a:off x="0" y="37097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issue as a Web, Email or Network Attack?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Alert 5 Review</a:t>
            </a:r>
            <a:endParaRPr/>
          </a:p>
        </p:txBody>
      </p:sp>
      <p:sp>
        <p:nvSpPr>
          <p:cNvPr id="2221" name="Google Shape;2221;p1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alert as a False Positive or a True Positive?</a:t>
            </a:r>
            <a:endParaRPr/>
          </a:p>
        </p:txBody>
      </p:sp>
      <p:sp>
        <p:nvSpPr>
          <p:cNvPr id="2222" name="Google Shape;2222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3" name="Google Shape;2223;p1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79"/>
          <p:cNvSpPr txBox="1"/>
          <p:nvPr>
            <p:ph idx="3" type="body"/>
          </p:nvPr>
        </p:nvSpPr>
        <p:spPr>
          <a:xfrm>
            <a:off x="0" y="1187896"/>
            <a:ext cx="9144000" cy="45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</a:rPr>
              <a:t>This is a true positive because malware was downloaded.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25" name="Google Shape;2225;p179"/>
          <p:cNvSpPr txBox="1"/>
          <p:nvPr>
            <p:ph idx="1" type="subTitle"/>
          </p:nvPr>
        </p:nvSpPr>
        <p:spPr>
          <a:xfrm>
            <a:off x="0" y="17104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this issue needs to be mitigated, what steps should be taken with the infected machine?</a:t>
            </a:r>
            <a:endParaRPr/>
          </a:p>
        </p:txBody>
      </p:sp>
      <p:sp>
        <p:nvSpPr>
          <p:cNvPr id="2226" name="Google Shape;2226;p179"/>
          <p:cNvSpPr txBox="1"/>
          <p:nvPr>
            <p:ph idx="3" type="body"/>
          </p:nvPr>
        </p:nvSpPr>
        <p:spPr>
          <a:xfrm>
            <a:off x="0" y="2389349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</a:rPr>
              <a:t>This machine should be restored from a backup point before the incident.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27" name="Google Shape;2227;p179"/>
          <p:cNvSpPr txBox="1"/>
          <p:nvPr>
            <p:ph idx="1" type="subTitle"/>
          </p:nvPr>
        </p:nvSpPr>
        <p:spPr>
          <a:xfrm>
            <a:off x="0" y="28230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steps should be taken in regards to network security?</a:t>
            </a:r>
            <a:endParaRPr/>
          </a:p>
        </p:txBody>
      </p:sp>
      <p:sp>
        <p:nvSpPr>
          <p:cNvPr id="2228" name="Google Shape;2228;p179"/>
          <p:cNvSpPr txBox="1"/>
          <p:nvPr>
            <p:ph idx="3" type="body"/>
          </p:nvPr>
        </p:nvSpPr>
        <p:spPr>
          <a:xfrm>
            <a:off x="0" y="3256746"/>
            <a:ext cx="9144000" cy="45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</a:rPr>
              <a:t>The IP address 91.240.87.19 and 37.230.112.226 should be blocked by a firewall.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29" name="Google Shape;2229;p179"/>
          <p:cNvSpPr txBox="1"/>
          <p:nvPr>
            <p:ph idx="1" type="subTitle"/>
          </p:nvPr>
        </p:nvSpPr>
        <p:spPr>
          <a:xfrm>
            <a:off x="0" y="37097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issue as a Web, Email or Network Attack?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Alert 5 Review</a:t>
            </a:r>
            <a:endParaRPr/>
          </a:p>
        </p:txBody>
      </p:sp>
      <p:sp>
        <p:nvSpPr>
          <p:cNvPr id="2235" name="Google Shape;2235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alert as a False Positive or a True Positive?</a:t>
            </a:r>
            <a:endParaRPr/>
          </a:p>
        </p:txBody>
      </p:sp>
      <p:sp>
        <p:nvSpPr>
          <p:cNvPr id="2236" name="Google Shape;2236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7" name="Google Shape;2237;p1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80"/>
          <p:cNvSpPr txBox="1"/>
          <p:nvPr>
            <p:ph idx="3" type="body"/>
          </p:nvPr>
        </p:nvSpPr>
        <p:spPr>
          <a:xfrm>
            <a:off x="0" y="1187896"/>
            <a:ext cx="9144000" cy="45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</a:rPr>
              <a:t>This is a true positive because malware was downloaded.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39" name="Google Shape;2239;p180"/>
          <p:cNvSpPr txBox="1"/>
          <p:nvPr>
            <p:ph idx="1" type="subTitle"/>
          </p:nvPr>
        </p:nvSpPr>
        <p:spPr>
          <a:xfrm>
            <a:off x="0" y="17104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this issue needs to be mitigated, what steps should be taken with the infected machine?</a:t>
            </a:r>
            <a:endParaRPr/>
          </a:p>
        </p:txBody>
      </p:sp>
      <p:sp>
        <p:nvSpPr>
          <p:cNvPr id="2240" name="Google Shape;2240;p180"/>
          <p:cNvSpPr txBox="1"/>
          <p:nvPr>
            <p:ph idx="3" type="body"/>
          </p:nvPr>
        </p:nvSpPr>
        <p:spPr>
          <a:xfrm>
            <a:off x="0" y="2389349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</a:rPr>
              <a:t>This machine should be restored from a backup point before the incident.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41" name="Google Shape;2241;p180"/>
          <p:cNvSpPr txBox="1"/>
          <p:nvPr>
            <p:ph idx="1" type="subTitle"/>
          </p:nvPr>
        </p:nvSpPr>
        <p:spPr>
          <a:xfrm>
            <a:off x="0" y="28230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steps should be taken in regards to network security?</a:t>
            </a:r>
            <a:endParaRPr/>
          </a:p>
        </p:txBody>
      </p:sp>
      <p:sp>
        <p:nvSpPr>
          <p:cNvPr id="2242" name="Google Shape;2242;p180"/>
          <p:cNvSpPr txBox="1"/>
          <p:nvPr>
            <p:ph idx="3" type="body"/>
          </p:nvPr>
        </p:nvSpPr>
        <p:spPr>
          <a:xfrm>
            <a:off x="0" y="3256746"/>
            <a:ext cx="9144000" cy="45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</a:rPr>
              <a:t>The IP address 91.240.87.19 and 37.230.112.226 should be blocked by a firewall.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243" name="Google Shape;2243;p180"/>
          <p:cNvSpPr txBox="1"/>
          <p:nvPr>
            <p:ph idx="1" type="subTitle"/>
          </p:nvPr>
        </p:nvSpPr>
        <p:spPr>
          <a:xfrm>
            <a:off x="0" y="37097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issue as a Web, Email or Network Attack?</a:t>
            </a:r>
            <a:endParaRPr/>
          </a:p>
        </p:txBody>
      </p:sp>
      <p:sp>
        <p:nvSpPr>
          <p:cNvPr id="2244" name="Google Shape;2244;p180"/>
          <p:cNvSpPr txBox="1"/>
          <p:nvPr>
            <p:ph idx="3" type="body"/>
          </p:nvPr>
        </p:nvSpPr>
        <p:spPr>
          <a:xfrm>
            <a:off x="0" y="4289371"/>
            <a:ext cx="9144000" cy="45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</a:rPr>
              <a:t>This is a trojan horse web attack because the malicious file was disguised as normal traffic, sent from a website while the user was browsing the site. 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 this alert?</a:t>
            </a:r>
            <a:endParaRPr b="1" sz="1600"/>
          </a:p>
        </p:txBody>
      </p:sp>
      <p:sp>
        <p:nvSpPr>
          <p:cNvPr id="1137" name="Google Shape;1137;p64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2019-01-28 21:49 UTC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138" name="Google Shape;1138;p64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</a:t>
            </a:r>
            <a:r>
              <a:rPr b="1" lang="en" sz="1600">
                <a:solidFill>
                  <a:schemeClr val="dk1"/>
                </a:solidFill>
              </a:rPr>
              <a:t>the ET Policy HTTP?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?</a:t>
            </a:r>
            <a:endParaRPr b="1" sz="1600"/>
          </a:p>
        </p:txBody>
      </p:sp>
      <p:sp>
        <p:nvSpPr>
          <p:cNvPr id="1139" name="Google Shape;1139;p64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Using the second alert where the malware was likely downloaded, we see 91.121.30.169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140" name="Google Shape;1140;p64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</a:t>
            </a:r>
            <a:r>
              <a:rPr b="1" lang="en" sz="1600">
                <a:solidFill>
                  <a:schemeClr val="dk1"/>
                </a:solidFill>
              </a:rPr>
              <a:t>the ET Policy HTTP?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?</a:t>
            </a:r>
            <a:endParaRPr b="1" sz="1600"/>
          </a:p>
        </p:txBody>
      </p:sp>
      <p:sp>
        <p:nvSpPr>
          <p:cNvPr id="1141" name="Google Shape;1141;p64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Using the same alert, we see 172.17.8.109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142" name="Google Shape;1142;p64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activity? </a:t>
            </a:r>
            <a:endParaRPr b="1" sz="1600"/>
          </a:p>
        </p:txBody>
      </p:sp>
      <p:pic>
        <p:nvPicPr>
          <p:cNvPr id="1143" name="Google Shape;114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00" y="3488847"/>
            <a:ext cx="7065996" cy="15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Snort File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0" name="Google Shape;2250;p1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8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For Homework: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You will create a post-incident report for each of the four incidents we worked on today.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will be sent via Slack. </a:t>
            </a:r>
            <a:endParaRPr/>
          </a:p>
        </p:txBody>
      </p:sp>
      <p:sp>
        <p:nvSpPr>
          <p:cNvPr id="2252" name="Google Shape;2252;p181"/>
          <p:cNvSpPr/>
          <p:nvPr/>
        </p:nvSpPr>
        <p:spPr>
          <a:xfrm>
            <a:off x="6986825" y="4014725"/>
            <a:ext cx="922800" cy="287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81"/>
          <p:cNvSpPr txBox="1"/>
          <p:nvPr/>
        </p:nvSpPr>
        <p:spPr>
          <a:xfrm>
            <a:off x="551275" y="3990775"/>
            <a:ext cx="74082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Snort File</a:t>
            </a:r>
            <a:endParaRPr/>
          </a:p>
        </p:txBody>
      </p:sp>
      <p:sp>
        <p:nvSpPr>
          <p:cNvPr id="1150" name="Google Shape;1150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 this alert?</a:t>
            </a:r>
            <a:endParaRPr b="1" sz="1600"/>
          </a:p>
        </p:txBody>
      </p:sp>
      <p:sp>
        <p:nvSpPr>
          <p:cNvPr id="1151" name="Google Shape;1151;p65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2019-01-28 21:49 UTC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152" name="Google Shape;1152;p65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</a:t>
            </a:r>
            <a:r>
              <a:rPr b="1" lang="en" sz="1600">
                <a:solidFill>
                  <a:schemeClr val="dk1"/>
                </a:solidFill>
              </a:rPr>
              <a:t>the ET Policy HTTP?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?</a:t>
            </a:r>
            <a:endParaRPr b="1" sz="1600"/>
          </a:p>
        </p:txBody>
      </p:sp>
      <p:sp>
        <p:nvSpPr>
          <p:cNvPr id="1153" name="Google Shape;1153;p65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Using the second alert where the malware was likely downloaded, we see 91.121.30.169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154" name="Google Shape;1154;p65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</a:t>
            </a:r>
            <a:r>
              <a:rPr b="1" lang="en" sz="1600">
                <a:solidFill>
                  <a:schemeClr val="dk1"/>
                </a:solidFill>
              </a:rPr>
              <a:t>the ET Policy HTTP?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?</a:t>
            </a:r>
            <a:endParaRPr b="1" sz="1600"/>
          </a:p>
        </p:txBody>
      </p:sp>
      <p:sp>
        <p:nvSpPr>
          <p:cNvPr id="1155" name="Google Shape;1155;p65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Using the same alert, we see 172.17.8.109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156" name="Google Shape;1156;p65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activity? </a:t>
            </a:r>
            <a:endParaRPr b="1" sz="1600"/>
          </a:p>
        </p:txBody>
      </p:sp>
      <p:sp>
        <p:nvSpPr>
          <p:cNvPr id="1157" name="Google Shape;1157;p65"/>
          <p:cNvSpPr txBox="1"/>
          <p:nvPr>
            <p:ph idx="3" type="body"/>
          </p:nvPr>
        </p:nvSpPr>
        <p:spPr>
          <a:xfrm>
            <a:off x="-12300" y="3145920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Source port = </a:t>
            </a:r>
            <a:r>
              <a:rPr lang="en" sz="1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8000</a:t>
            </a:r>
            <a:r>
              <a:rPr lang="en" sz="1600">
                <a:highlight>
                  <a:srgbClr val="FFFF00"/>
                </a:highlight>
              </a:rPr>
              <a:t>, destination port = </a:t>
            </a:r>
            <a:r>
              <a:rPr lang="en" sz="1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49207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58" name="Google Shape;11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00" y="3488847"/>
            <a:ext cx="7065996" cy="15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164" name="Google Shape;1164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MAC Address of the internal computer </a:t>
            </a:r>
            <a:r>
              <a:rPr b="1" lang="en"/>
              <a:t>involved</a:t>
            </a:r>
            <a:r>
              <a:rPr b="1" lang="en"/>
              <a:t>?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170" name="Google Shape;1170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MAC Address of the internal computer involved?</a:t>
            </a:r>
            <a:endParaRPr b="1"/>
          </a:p>
        </p:txBody>
      </p:sp>
      <p:sp>
        <p:nvSpPr>
          <p:cNvPr id="1171" name="Google Shape;1171;p67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Dell (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14:fe:b5:d4:15:ca</a:t>
            </a:r>
            <a:r>
              <a:rPr lang="en" sz="1800">
                <a:highlight>
                  <a:srgbClr val="FFFF00"/>
                </a:highlight>
              </a:rPr>
              <a:t>)</a:t>
            </a:r>
            <a:endParaRPr sz="1800">
              <a:highlight>
                <a:srgbClr val="FFFF00"/>
              </a:highlight>
            </a:endParaRPr>
          </a:p>
        </p:txBody>
      </p:sp>
      <p:pic>
        <p:nvPicPr>
          <p:cNvPr id="1172" name="Google Shape;11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63" y="1405575"/>
            <a:ext cx="5845075" cy="372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178" name="Google Shape;117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host name of the internal machine?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700" y="1504200"/>
            <a:ext cx="5384002" cy="343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185" name="Google Shape;1185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host name of the internal machine?</a:t>
            </a:r>
            <a:endParaRPr b="1"/>
          </a:p>
        </p:txBody>
      </p:sp>
      <p:sp>
        <p:nvSpPr>
          <p:cNvPr id="1186" name="Google Shape;1186;p69"/>
          <p:cNvSpPr txBox="1"/>
          <p:nvPr>
            <p:ph idx="3" type="body"/>
          </p:nvPr>
        </p:nvSpPr>
        <p:spPr>
          <a:xfrm>
            <a:off x="-12300" y="112912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Filter for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DHCP</a:t>
            </a:r>
            <a:r>
              <a:rPr lang="en" sz="1800"/>
              <a:t> traffic using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bootp</a:t>
            </a:r>
            <a:r>
              <a:rPr lang="en" sz="1800"/>
              <a:t>.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ootp</a:t>
            </a:r>
            <a:r>
              <a:rPr lang="en" sz="1800"/>
              <a:t> stands for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bootstrap protocol</a:t>
            </a:r>
            <a:r>
              <a:rPr lang="en" sz="1800"/>
              <a:t>. It is the protocol that DHCP traffic used.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Note: </a:t>
            </a:r>
            <a:r>
              <a:rPr lang="en" sz="1800"/>
              <a:t>You can also filter for DHCP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using udp.port eq 68</a:t>
            </a:r>
            <a:r>
              <a:rPr b="1" lang="en" sz="1800"/>
              <a:t> </a:t>
            </a:r>
            <a:r>
              <a:rPr lang="en" sz="1800"/>
              <a:t>to filter for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traffic on port 68.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Host name is </a:t>
            </a:r>
            <a:r>
              <a:rPr lang="en" sz="1800">
                <a:highlight>
                  <a:srgbClr val="FFFF00"/>
                </a:highlight>
              </a:rPr>
              <a:t>Dunn-Windows-PC.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192" name="Google Shape;1192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Filter the pcap file to show the conversation between the two machines that were identified in the Snort Alert. </a:t>
            </a:r>
            <a:endParaRPr b="1"/>
          </a:p>
        </p:txBody>
      </p:sp>
      <p:sp>
        <p:nvSpPr>
          <p:cNvPr id="1193" name="Google Shape;1193;p70"/>
          <p:cNvSpPr txBox="1"/>
          <p:nvPr>
            <p:ph idx="1" type="subTitle"/>
          </p:nvPr>
        </p:nvSpPr>
        <p:spPr>
          <a:xfrm>
            <a:off x="0" y="1829600"/>
            <a:ext cx="3985200" cy="1262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confirm the date and time this issue occurred?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Class:</a:t>
            </a:r>
            <a:endParaRPr/>
          </a:p>
        </p:txBody>
      </p:sp>
      <p:sp>
        <p:nvSpPr>
          <p:cNvPr id="1026" name="Google Shape;102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covered the following topics last class:</a:t>
            </a:r>
            <a:endParaRPr/>
          </a:p>
        </p:txBody>
      </p:sp>
      <p:sp>
        <p:nvSpPr>
          <p:cNvPr id="1027" name="Google Shape;1027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8" name="Google Shape;102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Virtual Machines</a:t>
            </a:r>
            <a:endParaRPr sz="1800"/>
          </a:p>
        </p:txBody>
      </p:sp>
      <p:sp>
        <p:nvSpPr>
          <p:cNvPr id="1030" name="Google Shape;1030;p5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SIEMs and SOARs</a:t>
            </a:r>
            <a:endParaRPr sz="1800"/>
          </a:p>
        </p:txBody>
      </p:sp>
      <p:sp>
        <p:nvSpPr>
          <p:cNvPr id="1031" name="Google Shape;1031;p5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Customizing Wireshark</a:t>
            </a:r>
            <a:endParaRPr sz="1800"/>
          </a:p>
        </p:txBody>
      </p:sp>
      <p:sp>
        <p:nvSpPr>
          <p:cNvPr id="1032" name="Google Shape;1032;p5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Walkthrough of attack analysis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850" y="1570525"/>
            <a:ext cx="5217525" cy="332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200" name="Google Shape;1200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Filter the pcap file to show the conversation between the two machines that were identified in the Snort Alert. </a:t>
            </a:r>
            <a:endParaRPr b="1"/>
          </a:p>
        </p:txBody>
      </p:sp>
      <p:sp>
        <p:nvSpPr>
          <p:cNvPr id="1201" name="Google Shape;1201;p71"/>
          <p:cNvSpPr txBox="1"/>
          <p:nvPr>
            <p:ph idx="3" type="body"/>
          </p:nvPr>
        </p:nvSpPr>
        <p:spPr>
          <a:xfrm>
            <a:off x="0" y="138432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http.request and ip.addr eq 91.121.30.169 and ip.addr eq 172.12.8.109</a:t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2" name="Google Shape;1202;p71"/>
          <p:cNvSpPr txBox="1"/>
          <p:nvPr>
            <p:ph idx="1" type="subTitle"/>
          </p:nvPr>
        </p:nvSpPr>
        <p:spPr>
          <a:xfrm>
            <a:off x="0" y="1829600"/>
            <a:ext cx="3985200" cy="1262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confirm the date and time this issue occurred?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7" name="Google Shape;12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850" y="1570525"/>
            <a:ext cx="5217525" cy="332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209" name="Google Shape;120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Filter the pcap file to show the conversation between the two machines that were identified in the Snort Alert. </a:t>
            </a:r>
            <a:endParaRPr b="1"/>
          </a:p>
        </p:txBody>
      </p:sp>
      <p:sp>
        <p:nvSpPr>
          <p:cNvPr id="1210" name="Google Shape;1210;p72"/>
          <p:cNvSpPr txBox="1"/>
          <p:nvPr>
            <p:ph idx="3" type="body"/>
          </p:nvPr>
        </p:nvSpPr>
        <p:spPr>
          <a:xfrm>
            <a:off x="0" y="138432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ttp.request and ip.addr eq 91.121.30.169 and ip.addr eq 172.12.8.109</a:t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72"/>
          <p:cNvSpPr txBox="1"/>
          <p:nvPr>
            <p:ph idx="1" type="subTitle"/>
          </p:nvPr>
        </p:nvSpPr>
        <p:spPr>
          <a:xfrm>
            <a:off x="0" y="1829600"/>
            <a:ext cx="3985200" cy="1262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confirm the date and time this issue occurred?</a:t>
            </a:r>
            <a:endParaRPr b="1"/>
          </a:p>
        </p:txBody>
      </p:sp>
      <p:sp>
        <p:nvSpPr>
          <p:cNvPr id="1212" name="Google Shape;1212;p72"/>
          <p:cNvSpPr txBox="1"/>
          <p:nvPr>
            <p:ph idx="3" type="body"/>
          </p:nvPr>
        </p:nvSpPr>
        <p:spPr>
          <a:xfrm>
            <a:off x="0" y="2558300"/>
            <a:ext cx="4142400" cy="1171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Filtering on HTTP and IP addresses, we have a packet at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2019-01-28 16:49:17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218" name="Google Shape;1218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you confirm if the Snort alert is accurate?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175" y="1498575"/>
            <a:ext cx="3675801" cy="339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225" name="Google Shape;1225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you confirm if the Snort alert is accurate?</a:t>
            </a:r>
            <a:endParaRPr b="1"/>
          </a:p>
        </p:txBody>
      </p:sp>
      <p:sp>
        <p:nvSpPr>
          <p:cNvPr id="1226" name="Google Shape;1226;p74"/>
          <p:cNvSpPr txBox="1"/>
          <p:nvPr>
            <p:ph idx="3" type="body"/>
          </p:nvPr>
        </p:nvSpPr>
        <p:spPr>
          <a:xfrm>
            <a:off x="-12300" y="10407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Follow the TCP stream and you will see the binary download starting with ‘MZ’ and “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!This program cannot be run in DOS mode.</a:t>
            </a:r>
            <a:r>
              <a:rPr lang="en" sz="1800"/>
              <a:t>”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The GET request ends in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/actiV.bin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232" name="Google Shape;1232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safely view whether or not malware was downloaded?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375" y="1613750"/>
            <a:ext cx="4314676" cy="327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239" name="Google Shape;1239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safely view whether or not malware was downloaded?</a:t>
            </a:r>
            <a:endParaRPr b="1"/>
          </a:p>
        </p:txBody>
      </p:sp>
      <p:sp>
        <p:nvSpPr>
          <p:cNvPr id="1240" name="Google Shape;1240;p76"/>
          <p:cNvSpPr txBox="1"/>
          <p:nvPr>
            <p:ph idx="3" type="body"/>
          </p:nvPr>
        </p:nvSpPr>
        <p:spPr>
          <a:xfrm>
            <a:off x="-12300" y="1080050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Using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File &gt; Export Objects &gt; HTTP</a:t>
            </a:r>
            <a:r>
              <a:rPr lang="en" sz="1800">
                <a:highlight>
                  <a:srgbClr val="FFFF00"/>
                </a:highlight>
              </a:rPr>
              <a:t> find the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actiV.bin</a:t>
            </a:r>
            <a:r>
              <a:rPr lang="en" sz="1800">
                <a:highlight>
                  <a:srgbClr val="FFFF00"/>
                </a:highlight>
              </a:rPr>
              <a:t> file and save it.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Run 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md5sum actiV.bin</a:t>
            </a:r>
            <a:r>
              <a:rPr lang="en" sz="1800">
                <a:highlight>
                  <a:srgbClr val="FFFF00"/>
                </a:highlight>
              </a:rPr>
              <a:t> to get a hash of the file.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Search the hash at </a:t>
            </a:r>
            <a:r>
              <a:rPr lang="en" sz="1800">
                <a:solidFill>
                  <a:srgbClr val="0366D6"/>
                </a:solidFill>
                <a:highlight>
                  <a:srgbClr val="FFFF00"/>
                </a:highlight>
                <a:uFill>
                  <a:noFill/>
                </a:uFill>
                <a:hlinkClick r:id="rId4"/>
              </a:rPr>
              <a:t>Virus Total</a:t>
            </a:r>
            <a:r>
              <a:rPr lang="en" sz="1800">
                <a:highlight>
                  <a:srgbClr val="FFFF00"/>
                </a:highlight>
              </a:rPr>
              <a:t>.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246" name="Google Shape;1246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247" name="Google Shape;1247;p77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248" name="Google Shape;1248;p77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249" name="Google Shape;1249;p77"/>
          <p:cNvSpPr txBox="1"/>
          <p:nvPr>
            <p:ph idx="1" type="subTitle"/>
          </p:nvPr>
        </p:nvSpPr>
        <p:spPr>
          <a:xfrm>
            <a:off x="45150" y="3579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255" name="Google Shape;1255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256" name="Google Shape;1256;p78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verified that malware was download,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257" name="Google Shape;1257;p78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258" name="Google Shape;1258;p78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259" name="Google Shape;1259;p78"/>
          <p:cNvSpPr txBox="1"/>
          <p:nvPr>
            <p:ph idx="1" type="subTitle"/>
          </p:nvPr>
        </p:nvSpPr>
        <p:spPr>
          <a:xfrm>
            <a:off x="45150" y="3579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265" name="Google Shape;1265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266" name="Google Shape;1266;p79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verified that malware was download,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267" name="Google Shape;1267;p79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268" name="Google Shape;1268;p79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machine should be restored to a backup prior to this infection.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269" name="Google Shape;1269;p79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270" name="Google Shape;1270;p79"/>
          <p:cNvSpPr txBox="1"/>
          <p:nvPr>
            <p:ph idx="1" type="subTitle"/>
          </p:nvPr>
        </p:nvSpPr>
        <p:spPr>
          <a:xfrm>
            <a:off x="45150" y="3579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276" name="Google Shape;127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277" name="Google Shape;1277;p80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verified that malware was download,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278" name="Google Shape;1278;p80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279" name="Google Shape;1279;p80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machine should be restored to a backup prior to this infection.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280" name="Google Shape;1280;p80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281" name="Google Shape;1281;p80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Using Wireshark Tools &gt; ACL Rules we can get a rule for the offering IP: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#IPv4 source address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iptables --append INPUT --in-interface etho --source 91.121.30.169/32 --jump DROP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282" name="Google Shape;1282;p80"/>
          <p:cNvSpPr txBox="1"/>
          <p:nvPr>
            <p:ph idx="1" type="subTitle"/>
          </p:nvPr>
        </p:nvSpPr>
        <p:spPr>
          <a:xfrm>
            <a:off x="45150" y="3579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 is a little different:</a:t>
            </a:r>
            <a:endParaRPr/>
          </a:p>
        </p:txBody>
      </p:sp>
      <p:sp>
        <p:nvSpPr>
          <p:cNvPr id="1038" name="Google Shape;1038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simulate a “Day in the Life” of an SOC analyst</a:t>
            </a:r>
            <a:endParaRPr/>
          </a:p>
        </p:txBody>
      </p:sp>
      <p:sp>
        <p:nvSpPr>
          <p:cNvPr id="1039" name="Google Shape;1039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0" name="Google Shape;1040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exercises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will be divided into </a:t>
            </a:r>
            <a:r>
              <a:rPr lang="en" sz="1800"/>
              <a:t>four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/>
              <a:t>extended </a:t>
            </a:r>
            <a:r>
              <a:rPr lang="en" sz="1800"/>
              <a:t>activities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in which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we will  </a:t>
            </a:r>
            <a:r>
              <a:rPr lang="en" sz="1800"/>
              <a:t>respond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800"/>
              <a:t>investigate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, and </a:t>
            </a:r>
            <a:r>
              <a:rPr lang="en" sz="1800"/>
              <a:t>analyze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various incidents.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The goal is to practice the skills and software we’ve learned throughout the unit in order to better understand an analyst’s position.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pcap File</a:t>
            </a:r>
            <a:endParaRPr/>
          </a:p>
        </p:txBody>
      </p:sp>
      <p:sp>
        <p:nvSpPr>
          <p:cNvPr id="1288" name="Google Shape;1288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289" name="Google Shape;1289;p81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verified that malware was download,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290" name="Google Shape;1290;p81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291" name="Google Shape;1291;p81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machine should be restored to a backup prior to this infection.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292" name="Google Shape;1292;p81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293" name="Google Shape;1293;p81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Using Wireshark Tools &gt; ACL Rules we can get a rule for the offering IP: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#IPv4 source address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iptables --append INPUT --in-interface etho --source 91.121.30.169/32 --jump DROP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294" name="Google Shape;1294;p81"/>
          <p:cNvSpPr txBox="1"/>
          <p:nvPr>
            <p:ph idx="1" type="subTitle"/>
          </p:nvPr>
        </p:nvSpPr>
        <p:spPr>
          <a:xfrm>
            <a:off x="45150" y="3579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</a:t>
            </a:r>
            <a:r>
              <a:rPr b="1" lang="en" sz="1600"/>
              <a:t>Network</a:t>
            </a:r>
            <a:r>
              <a:rPr b="1" lang="en" sz="1600"/>
              <a:t> attack?</a:t>
            </a:r>
            <a:endParaRPr b="1" sz="1600"/>
          </a:p>
        </p:txBody>
      </p:sp>
      <p:sp>
        <p:nvSpPr>
          <p:cNvPr id="1295" name="Google Shape;1295;p81"/>
          <p:cNvSpPr txBox="1"/>
          <p:nvPr>
            <p:ph idx="3" type="body"/>
          </p:nvPr>
        </p:nvSpPr>
        <p:spPr>
          <a:xfrm>
            <a:off x="0" y="400892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This attack was carried out by the victim clicking on a malicious web link, so this is a </a:t>
            </a:r>
            <a:r>
              <a:rPr b="1" lang="en" sz="1600">
                <a:highlight>
                  <a:srgbClr val="FFFF00"/>
                </a:highlight>
              </a:rPr>
              <a:t>Web Attack. </a:t>
            </a:r>
            <a:endParaRPr b="1" sz="16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301" name="Google Shape;1301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2" name="Google Shape;1302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Part 2: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!Alert2!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work on investigating two alert files, a pcap and three emails to determine if the alerts are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false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or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true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Instructions sent via Slack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82"/>
          <p:cNvSpPr txBox="1"/>
          <p:nvPr/>
        </p:nvSpPr>
        <p:spPr>
          <a:xfrm>
            <a:off x="488075" y="4174863"/>
            <a:ext cx="525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⚠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p82"/>
          <p:cNvSpPr txBox="1"/>
          <p:nvPr/>
        </p:nvSpPr>
        <p:spPr>
          <a:xfrm>
            <a:off x="946100" y="4174875"/>
            <a:ext cx="4617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</a:t>
            </a: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oday's exercises involve live malware.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 your Ubuntu VM to work in a contained environment.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1" name="Google Shape;1311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Part 2: !Alert 2!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312" name="Google Shape;1312;p83"/>
          <p:cNvSpPr txBox="1"/>
          <p:nvPr>
            <p:ph idx="2" type="subTitle"/>
          </p:nvPr>
        </p:nvSpPr>
        <p:spPr>
          <a:xfrm>
            <a:off x="0" y="638425"/>
            <a:ext cx="9144000" cy="364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work on investigating two alert files, a pcap and three emails to determine if the alerts are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false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or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true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13" name="Google Shape;1313;p83"/>
          <p:cNvSpPr txBox="1"/>
          <p:nvPr/>
        </p:nvSpPr>
        <p:spPr>
          <a:xfrm>
            <a:off x="275000" y="1551625"/>
            <a:ext cx="32631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1. What activity is Snort reporting on? (Provide a few alert headlines.)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2. What is the date and time of this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3. What is the external IP address that Snort is flagging for the ET POLICY Binary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4. What is the internal IP address that Snort is flagging for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 ET POLICY Binary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5. What is the source port of the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activity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6. What is the destination port of the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activity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4" name="Google Shape;1314;p83"/>
          <p:cNvSpPr txBox="1"/>
          <p:nvPr/>
        </p:nvSpPr>
        <p:spPr>
          <a:xfrm>
            <a:off x="3670875" y="1551625"/>
            <a:ext cx="51987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What is the MAC Address of the internal computer involved?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What is the host name of the internal machine?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3. Can you confirm the date and time this issue occurred?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4. How can you confirm if the Snort Alert is accurate?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5. Can you safely verify whether or not malware was downloaded?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6. Can you determine which email had a malware attachment related to the Snort Alerts?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7. Would you categorize this alert as a False Positive or a True Positive?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8. If this issue needs to be mitigated, what steps should be taken with the infected machine?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9. What steps should be taken in regards to network security?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10. Would you categorize this issue as a Web, Email or Network attack?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</p:txBody>
      </p:sp>
      <p:sp>
        <p:nvSpPr>
          <p:cNvPr id="1315" name="Google Shape;1315;p83"/>
          <p:cNvSpPr txBox="1"/>
          <p:nvPr/>
        </p:nvSpPr>
        <p:spPr>
          <a:xfrm>
            <a:off x="275000" y="1210200"/>
            <a:ext cx="3263100" cy="3414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Snort file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6" name="Google Shape;1316;p83"/>
          <p:cNvSpPr txBox="1"/>
          <p:nvPr/>
        </p:nvSpPr>
        <p:spPr>
          <a:xfrm>
            <a:off x="3670875" y="1210200"/>
            <a:ext cx="5198700" cy="341400"/>
          </a:xfrm>
          <a:prstGeom prst="rect">
            <a:avLst/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pcap file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2" name="Google Shape;1322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84"/>
          <p:cNvSpPr txBox="1"/>
          <p:nvPr/>
        </p:nvSpPr>
        <p:spPr>
          <a:xfrm>
            <a:off x="2551600" y="3585500"/>
            <a:ext cx="3984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Alert 2</a:t>
            </a:r>
            <a:endParaRPr sz="30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Review: Snort File</a:t>
            </a:r>
            <a:endParaRPr/>
          </a:p>
        </p:txBody>
      </p:sp>
      <p:sp>
        <p:nvSpPr>
          <p:cNvPr id="1329" name="Google Shape;1329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Snort reporting on? (Provide a few alert headlines.)</a:t>
            </a:r>
            <a:endParaRPr/>
          </a:p>
        </p:txBody>
      </p:sp>
      <p:sp>
        <p:nvSpPr>
          <p:cNvPr id="1330" name="Google Shape;1330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1" name="Google Shape;1331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Review: Snort File</a:t>
            </a:r>
            <a:endParaRPr/>
          </a:p>
        </p:txBody>
      </p:sp>
      <p:sp>
        <p:nvSpPr>
          <p:cNvPr id="1337" name="Google Shape;1337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Snort reporting on? (Provide a few alert headlines.)</a:t>
            </a:r>
            <a:endParaRPr/>
          </a:p>
        </p:txBody>
      </p:sp>
      <p:sp>
        <p:nvSpPr>
          <p:cNvPr id="1338" name="Google Shape;1338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9" name="Google Shape;1339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86"/>
          <p:cNvSpPr txBox="1"/>
          <p:nvPr>
            <p:ph idx="3" type="body"/>
          </p:nvPr>
        </p:nvSpPr>
        <p:spPr>
          <a:xfrm>
            <a:off x="175" y="1222850"/>
            <a:ext cx="9144000" cy="750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“MALWARE	-OTHER HTTP POST request to a RAR file”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"FILE-EXECUTABLE Portable Executable binary file magic detected"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1341" name="Google Shape;134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275" y="1900375"/>
            <a:ext cx="4489805" cy="12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075" y="2662009"/>
            <a:ext cx="3663377" cy="2190341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>
            <p:ph idx="3" type="body"/>
          </p:nvPr>
        </p:nvSpPr>
        <p:spPr>
          <a:xfrm>
            <a:off x="0" y="3426750"/>
            <a:ext cx="5919000" cy="1020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"ET POLICY Binary Download Smaller than 1 MB Likely Hostile"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"ETPRO TROJAN Common Downloader Header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Pattern H"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Review: Snort File</a:t>
            </a:r>
            <a:endParaRPr/>
          </a:p>
        </p:txBody>
      </p:sp>
      <p:sp>
        <p:nvSpPr>
          <p:cNvPr id="1349" name="Google Shape;1349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</a:t>
            </a:r>
            <a:r>
              <a:rPr b="1" lang="en" sz="1600">
                <a:solidFill>
                  <a:schemeClr val="dk1"/>
                </a:solidFill>
              </a:rPr>
              <a:t> the ET POLICY Binary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350" name="Google Shape;1350;p87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activity? </a:t>
            </a:r>
            <a:endParaRPr b="1" sz="1600"/>
          </a:p>
        </p:txBody>
      </p:sp>
      <p:sp>
        <p:nvSpPr>
          <p:cNvPr id="1351" name="Google Shape;1351;p87"/>
          <p:cNvSpPr txBox="1"/>
          <p:nvPr>
            <p:ph idx="1" type="subTitle"/>
          </p:nvPr>
        </p:nvSpPr>
        <p:spPr>
          <a:xfrm>
            <a:off x="-12300" y="13657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the ET POLICY Binary alert?</a:t>
            </a:r>
            <a:endParaRPr b="1" sz="1600"/>
          </a:p>
        </p:txBody>
      </p:sp>
      <p:sp>
        <p:nvSpPr>
          <p:cNvPr id="1352" name="Google Shape;1352;p87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the </a:t>
            </a:r>
            <a:r>
              <a:rPr b="1" lang="en" sz="1600">
                <a:solidFill>
                  <a:schemeClr val="dk1"/>
                </a:solidFill>
              </a:rPr>
              <a:t>ET POLICY Binary alert</a:t>
            </a:r>
            <a:r>
              <a:rPr b="1" lang="en" sz="1600"/>
              <a:t>?</a:t>
            </a:r>
            <a:endParaRPr b="1" sz="1600"/>
          </a:p>
        </p:txBody>
      </p:sp>
      <p:pic>
        <p:nvPicPr>
          <p:cNvPr id="1353" name="Google Shape;135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59888"/>
            <a:ext cx="8839201" cy="170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Review: Snort File</a:t>
            </a:r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 the ET POLICY Binary alert?</a:t>
            </a:r>
            <a:endParaRPr b="1" sz="1600"/>
          </a:p>
        </p:txBody>
      </p:sp>
      <p:sp>
        <p:nvSpPr>
          <p:cNvPr id="1360" name="Google Shape;1360;p88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2018-08-11 06:10:12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361" name="Google Shape;1361;p88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activity? </a:t>
            </a:r>
            <a:endParaRPr b="1" sz="1600"/>
          </a:p>
        </p:txBody>
      </p:sp>
      <p:sp>
        <p:nvSpPr>
          <p:cNvPr id="1362" name="Google Shape;1362;p88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the </a:t>
            </a:r>
            <a:r>
              <a:rPr b="1" lang="en" sz="1600">
                <a:solidFill>
                  <a:schemeClr val="dk1"/>
                </a:solidFill>
              </a:rPr>
              <a:t>ET POLICY Binary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363" name="Google Shape;1363;p88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the ET POLICY Binary alert?</a:t>
            </a:r>
            <a:endParaRPr b="1" sz="1600"/>
          </a:p>
        </p:txBody>
      </p:sp>
      <p:pic>
        <p:nvPicPr>
          <p:cNvPr id="1364" name="Google Shape;136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59888"/>
            <a:ext cx="8839201" cy="170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Review: Snort File</a:t>
            </a:r>
            <a:endParaRPr/>
          </a:p>
        </p:txBody>
      </p:sp>
      <p:sp>
        <p:nvSpPr>
          <p:cNvPr id="1370" name="Google Shape;1370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</a:t>
            </a:r>
            <a:r>
              <a:rPr b="1" lang="en" sz="1600">
                <a:solidFill>
                  <a:schemeClr val="dk1"/>
                </a:solidFill>
              </a:rPr>
              <a:t> the ET POLICY Binary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371" name="Google Shape;1371;p89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2018-08-11 06:10:12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372" name="Google Shape;1372;p89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149.129.222.112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373" name="Google Shape;1373;p89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activity? </a:t>
            </a:r>
            <a:endParaRPr b="1" sz="1600"/>
          </a:p>
        </p:txBody>
      </p:sp>
      <p:sp>
        <p:nvSpPr>
          <p:cNvPr id="1374" name="Google Shape;1374;p89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the </a:t>
            </a:r>
            <a:r>
              <a:rPr b="1" lang="en" sz="1600">
                <a:solidFill>
                  <a:schemeClr val="dk1"/>
                </a:solidFill>
              </a:rPr>
              <a:t>ET POLICY Binary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375" name="Google Shape;1375;p89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the ET POLICY Binary alert?</a:t>
            </a:r>
            <a:endParaRPr b="1" sz="1600"/>
          </a:p>
        </p:txBody>
      </p:sp>
      <p:pic>
        <p:nvPicPr>
          <p:cNvPr id="1376" name="Google Shape;137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59888"/>
            <a:ext cx="8839201" cy="170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Review: Snort File</a:t>
            </a:r>
            <a:endParaRPr/>
          </a:p>
        </p:txBody>
      </p:sp>
      <p:sp>
        <p:nvSpPr>
          <p:cNvPr id="1382" name="Google Shape;138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</a:t>
            </a:r>
            <a:r>
              <a:rPr b="1" lang="en" sz="1600">
                <a:solidFill>
                  <a:schemeClr val="dk1"/>
                </a:solidFill>
              </a:rPr>
              <a:t> the ET POLICY Binary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383" name="Google Shape;1383;p90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2018-08-11 06:10:12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384" name="Google Shape;1384;p90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149.129.222.112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385" name="Google Shape;1385;p90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the </a:t>
            </a:r>
            <a:r>
              <a:rPr b="1" lang="en" sz="1600">
                <a:solidFill>
                  <a:schemeClr val="dk1"/>
                </a:solidFill>
              </a:rPr>
              <a:t>ET POLICY Binary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386" name="Google Shape;1386;p90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10.8.11.101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387" name="Google Shape;1387;p90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activity? </a:t>
            </a:r>
            <a:endParaRPr b="1" sz="1600"/>
          </a:p>
        </p:txBody>
      </p:sp>
      <p:sp>
        <p:nvSpPr>
          <p:cNvPr id="1388" name="Google Shape;1388;p90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the ET POLICY Binary alert?</a:t>
            </a:r>
            <a:endParaRPr b="1" sz="1600"/>
          </a:p>
        </p:txBody>
      </p:sp>
      <p:pic>
        <p:nvPicPr>
          <p:cNvPr id="1389" name="Google Shape;13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59888"/>
            <a:ext cx="8839201" cy="170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Today's exercises involve live malware.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your Ubuntu VM to work in a contained environment.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47" name="Google Shape;1047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/>
        </p:nvSpPr>
        <p:spPr>
          <a:xfrm>
            <a:off x="3898200" y="2538175"/>
            <a:ext cx="13476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⚠</a:t>
            </a:r>
            <a:r>
              <a:rPr lang="en" sz="9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Review: Snort File</a:t>
            </a:r>
            <a:endParaRPr/>
          </a:p>
        </p:txBody>
      </p:sp>
      <p:sp>
        <p:nvSpPr>
          <p:cNvPr id="1395" name="Google Shape;1395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</a:t>
            </a:r>
            <a:r>
              <a:rPr b="1" lang="en" sz="1600">
                <a:solidFill>
                  <a:schemeClr val="dk1"/>
                </a:solidFill>
              </a:rPr>
              <a:t> the ET POLICY Binary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396" name="Google Shape;1396;p91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2018-08-11 06:10:12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397" name="Google Shape;1397;p91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the ET POLICY Binary alert?</a:t>
            </a:r>
            <a:endParaRPr b="1" sz="1600"/>
          </a:p>
        </p:txBody>
      </p:sp>
      <p:sp>
        <p:nvSpPr>
          <p:cNvPr id="1398" name="Google Shape;1398;p91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149.129.222.112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399" name="Google Shape;1399;p91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the </a:t>
            </a:r>
            <a:r>
              <a:rPr b="1" lang="en" sz="1600">
                <a:solidFill>
                  <a:schemeClr val="dk1"/>
                </a:solidFill>
              </a:rPr>
              <a:t>ET POLICY Binary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400" name="Google Shape;1400;p91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10.8.11.101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401" name="Google Shape;1401;p91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activity? </a:t>
            </a:r>
            <a:endParaRPr b="1" sz="1600"/>
          </a:p>
        </p:txBody>
      </p:sp>
      <p:sp>
        <p:nvSpPr>
          <p:cNvPr id="1402" name="Google Shape;1402;p91"/>
          <p:cNvSpPr txBox="1"/>
          <p:nvPr>
            <p:ph idx="3" type="body"/>
          </p:nvPr>
        </p:nvSpPr>
        <p:spPr>
          <a:xfrm>
            <a:off x="-12300" y="3145920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Source port = </a:t>
            </a:r>
            <a:r>
              <a:rPr lang="en" sz="1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1600">
                <a:highlight>
                  <a:srgbClr val="FFFF00"/>
                </a:highlight>
              </a:rPr>
              <a:t>, destination port = </a:t>
            </a:r>
            <a:r>
              <a:rPr lang="en" sz="1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49162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03" name="Google Shape;140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00" y="3429938"/>
            <a:ext cx="8839201" cy="170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09" name="Google Shape;1409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MAC Address of the internal computer involved?</a:t>
            </a:r>
            <a:endParaRPr b="1"/>
          </a:p>
        </p:txBody>
      </p:sp>
      <p:sp>
        <p:nvSpPr>
          <p:cNvPr id="1410" name="Google Shape;1410;p92"/>
          <p:cNvSpPr txBox="1"/>
          <p:nvPr>
            <p:ph idx="1" type="subTitle"/>
          </p:nvPr>
        </p:nvSpPr>
        <p:spPr>
          <a:xfrm>
            <a:off x="0" y="1633375"/>
            <a:ext cx="3985200" cy="1458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host name of the internal machine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075" y="1099675"/>
            <a:ext cx="5541304" cy="35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17" name="Google Shape;1417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MAC Address of the internal computer involved?</a:t>
            </a:r>
            <a:endParaRPr b="1"/>
          </a:p>
        </p:txBody>
      </p:sp>
      <p:sp>
        <p:nvSpPr>
          <p:cNvPr id="1418" name="Google Shape;1418;p93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f4:b5:20:68:b1:93</a:t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19" name="Google Shape;1419;p93"/>
          <p:cNvSpPr txBox="1"/>
          <p:nvPr>
            <p:ph idx="1" type="subTitle"/>
          </p:nvPr>
        </p:nvSpPr>
        <p:spPr>
          <a:xfrm>
            <a:off x="0" y="1633375"/>
            <a:ext cx="3985200" cy="1458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host name of the internal machine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075" y="1099675"/>
            <a:ext cx="5541304" cy="35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26" name="Google Shape;1426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MAC Address of the internal computer involved?</a:t>
            </a:r>
            <a:endParaRPr b="1"/>
          </a:p>
        </p:txBody>
      </p:sp>
      <p:sp>
        <p:nvSpPr>
          <p:cNvPr id="1427" name="Google Shape;1427;p94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f4:b5:20:68:b1:93</a:t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8" name="Google Shape;1428;p94"/>
          <p:cNvSpPr txBox="1"/>
          <p:nvPr>
            <p:ph idx="1" type="subTitle"/>
          </p:nvPr>
        </p:nvSpPr>
        <p:spPr>
          <a:xfrm>
            <a:off x="0" y="1633375"/>
            <a:ext cx="3985200" cy="1458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host name of the internal machine</a:t>
            </a:r>
            <a:endParaRPr b="1"/>
          </a:p>
        </p:txBody>
      </p:sp>
      <p:sp>
        <p:nvSpPr>
          <p:cNvPr id="1429" name="Google Shape;1429;p94"/>
          <p:cNvSpPr txBox="1"/>
          <p:nvPr>
            <p:ph idx="3" type="body"/>
          </p:nvPr>
        </p:nvSpPr>
        <p:spPr>
          <a:xfrm>
            <a:off x="0" y="2558300"/>
            <a:ext cx="4142400" cy="207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Filter for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bootp</a:t>
            </a:r>
            <a:r>
              <a:rPr lang="en" sz="1800"/>
              <a:t> in Wireshark and inspect Option: Host Name from an Inform packet.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Petrov2018-PC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35" name="Google Shape;1435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confirm the date and time this issue occurred?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00" y="1283750"/>
            <a:ext cx="5737102" cy="36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42" name="Google Shape;1442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confirm the date and time this issue occurred?</a:t>
            </a:r>
            <a:endParaRPr b="1"/>
          </a:p>
        </p:txBody>
      </p:sp>
      <p:sp>
        <p:nvSpPr>
          <p:cNvPr id="1443" name="Google Shape;1443;p96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pcap file shows 2018-08-11 1:20 UTC</a:t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49" name="Google Shape;1449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you confirm if the Snort alert is accurate?</a:t>
            </a:r>
            <a:endParaRPr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" name="Google Shape;145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750" y="1692275"/>
            <a:ext cx="3636500" cy="33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56" name="Google Shape;1456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you confirm if the Snort alert is accurate?</a:t>
            </a:r>
            <a:endParaRPr b="1"/>
          </a:p>
        </p:txBody>
      </p:sp>
      <p:sp>
        <p:nvSpPr>
          <p:cNvPr id="1457" name="Google Shape;1457;p98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Following the TCP Stream of the machines in the alert shows a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POST </a:t>
            </a:r>
            <a:r>
              <a:rPr lang="en" sz="1550">
                <a:highlight>
                  <a:srgbClr val="FFFF00"/>
                </a:highlight>
              </a:rPr>
              <a:t>request to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/1.rar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The rest of the stream shows a powershell command that downloads an executable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r53x.com/1.zip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55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63" name="Google Shape;146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safely verify whether or not malware was downloaded?</a:t>
            </a:r>
            <a:endParaRPr b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850" y="1633375"/>
            <a:ext cx="4637726" cy="343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70" name="Google Shape;1470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safely verify whether or not malware was downloaded?</a:t>
            </a:r>
            <a:endParaRPr b="1"/>
          </a:p>
        </p:txBody>
      </p:sp>
      <p:sp>
        <p:nvSpPr>
          <p:cNvPr id="1471" name="Google Shape;1471;p100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Using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File &gt; Export Objects &gt; HTTP,</a:t>
            </a:r>
            <a:r>
              <a:rPr lang="en" sz="1550">
                <a:highlight>
                  <a:srgbClr val="FFFF00"/>
                </a:highlight>
              </a:rPr>
              <a:t> you can export 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1.zip</a:t>
            </a:r>
            <a:r>
              <a:rPr lang="en" sz="1550">
                <a:highlight>
                  <a:srgbClr val="FFFF00"/>
                </a:highlight>
              </a:rPr>
              <a:t> and 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1.rar</a:t>
            </a:r>
            <a:r>
              <a:rPr lang="en" sz="1550">
                <a:highlight>
                  <a:srgbClr val="FFFF00"/>
                </a:highlight>
              </a:rPr>
              <a:t> files.  </a:t>
            </a:r>
            <a:endParaRPr sz="155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Verify this malware using md5sum and Virus Total. </a:t>
            </a:r>
            <a:endParaRPr sz="155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055" name="Google Shape;1055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6" name="Google Shape;1056;p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Part 1: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!Alert1!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investigate a malware attack using a Snort alert and a network pcap.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</a:t>
            </a:r>
            <a:endParaRPr/>
          </a:p>
        </p:txBody>
      </p:sp>
      <p:sp>
        <p:nvSpPr>
          <p:cNvPr id="1058" name="Google Shape;1058;p5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059" name="Google Shape;1059;p56"/>
          <p:cNvSpPr txBox="1"/>
          <p:nvPr/>
        </p:nvSpPr>
        <p:spPr>
          <a:xfrm>
            <a:off x="488075" y="4174863"/>
            <a:ext cx="525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⚠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Google Shape;1060;p56"/>
          <p:cNvSpPr txBox="1"/>
          <p:nvPr/>
        </p:nvSpPr>
        <p:spPr>
          <a:xfrm>
            <a:off x="946100" y="4174875"/>
            <a:ext cx="4617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Today’s</a:t>
            </a: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exercises involve live malware.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 your Ubuntu VM to work in a contained environment.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77" name="Google Shape;1477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/>
              <a:t>Can you determine which email had a malware attachment related to the Snort Alerts?</a:t>
            </a:r>
            <a:endParaRPr b="1" sz="165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83" name="Google Shape;1483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/>
              <a:t>Can you determine which email had a malware attachment related to the Snort Alerts?</a:t>
            </a:r>
            <a:endParaRPr b="1" sz="1650"/>
          </a:p>
        </p:txBody>
      </p:sp>
      <p:sp>
        <p:nvSpPr>
          <p:cNvPr id="1484" name="Google Shape;1484;p102"/>
          <p:cNvSpPr txBox="1"/>
          <p:nvPr>
            <p:ph idx="3" type="body"/>
          </p:nvPr>
        </p:nvSpPr>
        <p:spPr>
          <a:xfrm>
            <a:off x="0" y="1107938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Locate the .eml activity files that you downloaded at the start of the exercise. </a:t>
            </a:r>
            <a:endParaRPr sz="1550"/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Open each email by right-clicking and choosing ‘Open with other application’ &gt; Thunderbird Mail. </a:t>
            </a:r>
            <a:endParaRPr sz="1550"/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Save all 3 attachments from each email in the activity directory. </a:t>
            </a:r>
            <a:endParaRPr sz="1550"/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Use the </a:t>
            </a:r>
            <a:r>
              <a:rPr lang="en" sz="1550">
                <a:latin typeface="Roboto Mono"/>
                <a:ea typeface="Roboto Mono"/>
                <a:cs typeface="Roboto Mono"/>
                <a:sym typeface="Roboto Mono"/>
              </a:rPr>
              <a:t>file</a:t>
            </a:r>
            <a:r>
              <a:rPr lang="en" sz="1550"/>
              <a:t> command to determine the file type of each file. </a:t>
            </a:r>
            <a:endParaRPr sz="1550"/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Open the files (</a:t>
            </a:r>
            <a:r>
              <a:rPr lang="en" sz="1550">
                <a:latin typeface="Roboto Mono"/>
                <a:ea typeface="Roboto Mono"/>
                <a:cs typeface="Roboto Mono"/>
                <a:sym typeface="Roboto Mono"/>
              </a:rPr>
              <a:t>PIC35793.iqy</a:t>
            </a:r>
            <a:r>
              <a:rPr lang="en" sz="1550"/>
              <a:t>) is a text file. </a:t>
            </a:r>
            <a:endParaRPr sz="1550"/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Using the </a:t>
            </a:r>
            <a:r>
              <a:rPr lang="en" sz="1550">
                <a:latin typeface="Roboto Mono"/>
                <a:ea typeface="Roboto Mono"/>
                <a:cs typeface="Roboto Mono"/>
                <a:sym typeface="Roboto Mono"/>
              </a:rPr>
              <a:t>less</a:t>
            </a:r>
            <a:r>
              <a:rPr lang="en" sz="1550"/>
              <a:t> command, we can see a link inside: </a:t>
            </a:r>
            <a:r>
              <a:rPr lang="en" sz="1550">
                <a:latin typeface="Roboto Mono"/>
                <a:ea typeface="Roboto Mono"/>
                <a:cs typeface="Roboto Mono"/>
                <a:sym typeface="Roboto Mono"/>
              </a:rPr>
              <a:t>r53x.com/1.rar</a:t>
            </a:r>
            <a:endParaRPr sz="1550">
              <a:latin typeface="Roboto Mono"/>
              <a:ea typeface="Roboto Mono"/>
              <a:cs typeface="Roboto Mono"/>
              <a:sym typeface="Roboto Mono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0"/>
              <a:buChar char="●"/>
            </a:pPr>
            <a:r>
              <a:rPr lang="en" sz="1550"/>
              <a:t>The first email appears to be the culprit. </a:t>
            </a:r>
            <a:endParaRPr sz="155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90" name="Google Shape;1490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491" name="Google Shape;1491;p103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492" name="Google Shape;1492;p103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493" name="Google Shape;1493;p103"/>
          <p:cNvSpPr txBox="1"/>
          <p:nvPr>
            <p:ph idx="1" type="subTitle"/>
          </p:nvPr>
        </p:nvSpPr>
        <p:spPr>
          <a:xfrm>
            <a:off x="45150" y="31459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499" name="Google Shape;1499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500" name="Google Shape;1500;p104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confirmed a malware infection,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501" name="Google Shape;1501;p104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502" name="Google Shape;1502;p104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503" name="Google Shape;1503;p104"/>
          <p:cNvSpPr txBox="1"/>
          <p:nvPr>
            <p:ph idx="1" type="subTitle"/>
          </p:nvPr>
        </p:nvSpPr>
        <p:spPr>
          <a:xfrm>
            <a:off x="45150" y="31459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509" name="Google Shape;1509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510" name="Google Shape;1510;p105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confirmed a malware infection,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511" name="Google Shape;1511;p105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512" name="Google Shape;1512;p105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machine should be restored to a backup prior to this infection.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513" name="Google Shape;1513;p105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514" name="Google Shape;1514;p105"/>
          <p:cNvSpPr txBox="1"/>
          <p:nvPr>
            <p:ph idx="1" type="subTitle"/>
          </p:nvPr>
        </p:nvSpPr>
        <p:spPr>
          <a:xfrm>
            <a:off x="45150" y="31459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520" name="Google Shape;1520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521" name="Google Shape;1521;p106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confirmed a malware infection,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522" name="Google Shape;1522;p106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523" name="Google Shape;1523;p106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machine should be restored to a backup prior to this infection.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524" name="Google Shape;1524;p106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525" name="Google Shape;1525;p106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can block the IP address using: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3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iptables --append INPUT --in-interface eth0 --source 149.129.222.112/32 --jump Drop</a:t>
            </a:r>
            <a:endParaRPr sz="13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6" name="Google Shape;1526;p106"/>
          <p:cNvSpPr txBox="1"/>
          <p:nvPr>
            <p:ph idx="1" type="subTitle"/>
          </p:nvPr>
        </p:nvSpPr>
        <p:spPr>
          <a:xfrm>
            <a:off x="45150" y="31459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2 Review</a:t>
            </a:r>
            <a:endParaRPr/>
          </a:p>
        </p:txBody>
      </p:sp>
      <p:sp>
        <p:nvSpPr>
          <p:cNvPr id="1532" name="Google Shape;1532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533" name="Google Shape;1533;p107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confirmed a malware infection,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534" name="Google Shape;1534;p107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535" name="Google Shape;1535;p107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machine should be restored to a backup prior to this infection.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536" name="Google Shape;1536;p107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537" name="Google Shape;1537;p107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can block the IP address using: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3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iptables --append INPUT --in-interface eth0 --source 149.129.222.112/32 --jump Drop</a:t>
            </a:r>
            <a:endParaRPr sz="13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8" name="Google Shape;1538;p107"/>
          <p:cNvSpPr txBox="1"/>
          <p:nvPr>
            <p:ph idx="1" type="subTitle"/>
          </p:nvPr>
        </p:nvSpPr>
        <p:spPr>
          <a:xfrm>
            <a:off x="45150" y="31459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  <p:sp>
        <p:nvSpPr>
          <p:cNvPr id="1539" name="Google Shape;1539;p107"/>
          <p:cNvSpPr txBox="1"/>
          <p:nvPr>
            <p:ph idx="3" type="body"/>
          </p:nvPr>
        </p:nvSpPr>
        <p:spPr>
          <a:xfrm>
            <a:off x="0" y="3596650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This issue started with an email attachment, so it would be classified as an </a:t>
            </a:r>
            <a:r>
              <a:rPr b="1" lang="en" sz="1600">
                <a:highlight>
                  <a:srgbClr val="FFFF00"/>
                </a:highlight>
              </a:rPr>
              <a:t>Email Attack</a:t>
            </a:r>
            <a:r>
              <a:rPr lang="en" sz="1600">
                <a:highlight>
                  <a:srgbClr val="FFFF00"/>
                </a:highlight>
              </a:rPr>
              <a:t>. </a:t>
            </a:r>
            <a:endParaRPr b="1" sz="16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0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550" name="Google Shape;1550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1" name="Google Shape;1551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09"/>
          <p:cNvSpPr txBox="1"/>
          <p:nvPr>
            <p:ph idx="2" type="title"/>
          </p:nvPr>
        </p:nvSpPr>
        <p:spPr>
          <a:xfrm>
            <a:off x="274350" y="105790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Part 3: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Alert 3!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practice responding to an alert to determine if it is a </a:t>
            </a:r>
            <a:r>
              <a:rPr lang="en" sz="1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false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or a </a:t>
            </a:r>
            <a:r>
              <a:rPr lang="en" sz="1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true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alert.</a:t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Instructions sent via Slack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0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554" name="Google Shape;1554;p109"/>
          <p:cNvSpPr txBox="1"/>
          <p:nvPr/>
        </p:nvSpPr>
        <p:spPr>
          <a:xfrm>
            <a:off x="488075" y="4174863"/>
            <a:ext cx="525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⚠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5" name="Google Shape;1555;p109"/>
          <p:cNvSpPr txBox="1"/>
          <p:nvPr/>
        </p:nvSpPr>
        <p:spPr>
          <a:xfrm>
            <a:off x="946100" y="4174875"/>
            <a:ext cx="4617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</a:t>
            </a: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oday's exercises involve live malware.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 your Ubuntu VM to work in a contained environment.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10"/>
          <p:cNvSpPr/>
          <p:nvPr/>
        </p:nvSpPr>
        <p:spPr>
          <a:xfrm>
            <a:off x="239050" y="1604475"/>
            <a:ext cx="85356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Part 3: !Alert 3!</a:t>
            </a:r>
            <a:endParaRPr/>
          </a:p>
        </p:txBody>
      </p:sp>
      <p:sp>
        <p:nvSpPr>
          <p:cNvPr id="1562" name="Google Shape;1562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work on investigating two alert files, a pcap and three emails to determine if the alerts are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false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or a </a:t>
            </a:r>
            <a:r>
              <a:rPr lang="en" sz="14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true positive</a:t>
            </a:r>
            <a: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4" name="Google Shape;1564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10"/>
          <p:cNvSpPr txBox="1"/>
          <p:nvPr/>
        </p:nvSpPr>
        <p:spPr>
          <a:xfrm>
            <a:off x="244350" y="1604425"/>
            <a:ext cx="4018800" cy="309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145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What activity is Snort reporting on? 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2. What is the date and time of this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3. What is the external IP address that Snort is flagging for the ET TROJAN VMProtect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4. What is the internal IP address that Snort is flagging for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 ET TROJAN VMProtect alert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5. What is the source port of the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activity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6. What is the destination port of the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7. What are the MAC Addresses of the computers involved?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rtl="0" algn="l">
              <a:lnSpc>
                <a:spcPct val="114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8. What is the host name of the internal machine?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110"/>
          <p:cNvSpPr txBox="1"/>
          <p:nvPr/>
        </p:nvSpPr>
        <p:spPr>
          <a:xfrm>
            <a:off x="4263150" y="1604425"/>
            <a:ext cx="4516800" cy="309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9. Can you confirm the date and time this issue occurred?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10. How can you confirm if the Snort alert is accurate?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11. Can you safely verify whether or not malware was downloaded?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12. Would you categorize this alert as a False Positive or a True Positive?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14. If this issue needs to be mitigated, what steps should be taken with the infected machine?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14. What steps should be taken in regards to network security?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15. Would you categorize this issue as a Web, Email or Network attack?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</p:txBody>
      </p:sp>
      <p:sp>
        <p:nvSpPr>
          <p:cNvPr id="1567" name="Google Shape;1567;p110"/>
          <p:cNvSpPr txBox="1"/>
          <p:nvPr/>
        </p:nvSpPr>
        <p:spPr>
          <a:xfrm>
            <a:off x="244350" y="1263000"/>
            <a:ext cx="8535600" cy="341400"/>
          </a:xfrm>
          <a:prstGeom prst="rect">
            <a:avLst/>
          </a:prstGeom>
          <a:solidFill>
            <a:srgbClr val="D9D2E9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Questions: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568" name="Google Shape;1568;p110"/>
          <p:cNvCxnSpPr/>
          <p:nvPr/>
        </p:nvCxnSpPr>
        <p:spPr>
          <a:xfrm flipH="1">
            <a:off x="4136475" y="1826625"/>
            <a:ext cx="300" cy="2590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Part 1: !Alert 1!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68" name="Google Shape;1068;p57"/>
          <p:cNvSpPr txBox="1"/>
          <p:nvPr>
            <p:ph idx="2" type="subTitle"/>
          </p:nvPr>
        </p:nvSpPr>
        <p:spPr>
          <a:xfrm>
            <a:off x="0" y="638425"/>
            <a:ext cx="9144000" cy="364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In this exercise, you will work from an alert file and determine if the alert is a </a:t>
            </a:r>
            <a:r>
              <a:rPr lang="en" sz="1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False Positive</a:t>
            </a:r>
            <a:r>
              <a:rPr lang="en" sz="1400">
                <a:solidFill>
                  <a:srgbClr val="24292E"/>
                </a:solidFill>
              </a:rPr>
              <a:t> or a </a:t>
            </a:r>
            <a:r>
              <a:rPr lang="en" sz="1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True Positive</a:t>
            </a:r>
            <a:endParaRPr sz="14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9" name="Google Shape;1069;p57"/>
          <p:cNvSpPr txBox="1"/>
          <p:nvPr/>
        </p:nvSpPr>
        <p:spPr>
          <a:xfrm>
            <a:off x="275000" y="1551625"/>
            <a:ext cx="32631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1. What activity is Snort reporting on? (Provide a few alert headlines.)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2. What is the date and time of this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3. What is the external IP address that Snort is flagging for malicious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4. What is the internal IP address that Snort is flagging for malicious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5. What is the source port of the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6. What is the destination port of the activity?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57"/>
          <p:cNvSpPr txBox="1"/>
          <p:nvPr/>
        </p:nvSpPr>
        <p:spPr>
          <a:xfrm>
            <a:off x="3670875" y="1551625"/>
            <a:ext cx="51987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3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1. What is the MAC Address of the internal computer involved?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2. What is the host name of the internal machine?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3. Can you confirm the date and time this issue occurred?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4. How can you confirm if the Snort alert is accurate?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5. Can you safely verify whether or not malware was downloaded?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6. Would you categorize this alert as a </a:t>
            </a:r>
            <a:r>
              <a:rPr lang="en" sz="10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False Positive</a:t>
            </a:r>
            <a:r>
              <a:rPr lang="en" sz="1200">
                <a:solidFill>
                  <a:srgbClr val="24292E"/>
                </a:solidFill>
              </a:rPr>
              <a:t> or a </a:t>
            </a:r>
            <a:r>
              <a:rPr lang="en" sz="1000">
                <a:solidFill>
                  <a:srgbClr val="24292E"/>
                </a:solidFill>
                <a:latin typeface="Courier"/>
                <a:ea typeface="Courier"/>
                <a:cs typeface="Courier"/>
                <a:sym typeface="Courier"/>
              </a:rPr>
              <a:t>True Positive</a:t>
            </a:r>
            <a:r>
              <a:rPr lang="en" sz="1200">
                <a:solidFill>
                  <a:srgbClr val="24292E"/>
                </a:solidFill>
              </a:rPr>
              <a:t>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7. If this issue needs to be mitigated, what steps should be taken with the infected machine?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8. What steps should be taken in regards to network security?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9. Would you categorize this issue as a Web, Email or Network attack?</a:t>
            </a:r>
            <a:endParaRPr sz="1200">
              <a:solidFill>
                <a:srgbClr val="24292E"/>
              </a:solidFill>
            </a:endParaRPr>
          </a:p>
          <a:p>
            <a:pPr indent="0" lvl="0" marL="114300" rtl="0" algn="l">
              <a:lnSpc>
                <a:spcPct val="113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7"/>
          <p:cNvSpPr txBox="1"/>
          <p:nvPr/>
        </p:nvSpPr>
        <p:spPr>
          <a:xfrm>
            <a:off x="275000" y="1210200"/>
            <a:ext cx="3263100" cy="341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Snort file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2" name="Google Shape;1072;p57"/>
          <p:cNvSpPr txBox="1"/>
          <p:nvPr/>
        </p:nvSpPr>
        <p:spPr>
          <a:xfrm>
            <a:off x="3670875" y="1210200"/>
            <a:ext cx="5198700" cy="341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pcap file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4" name="Google Shape;1574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11"/>
          <p:cNvSpPr txBox="1"/>
          <p:nvPr/>
        </p:nvSpPr>
        <p:spPr>
          <a:xfrm>
            <a:off x="2551600" y="3585500"/>
            <a:ext cx="3984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73763"/>
                </a:solidFill>
                <a:latin typeface="Roboto Mono"/>
                <a:ea typeface="Roboto Mono"/>
                <a:cs typeface="Roboto Mono"/>
                <a:sym typeface="Roboto Mono"/>
              </a:rPr>
              <a:t>Alert 3</a:t>
            </a:r>
            <a:endParaRPr sz="3000">
              <a:solidFill>
                <a:srgbClr val="07376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581" name="Google Shape;1581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Snort reporting on? (Provide a few alert headlines.)</a:t>
            </a:r>
            <a:endParaRPr b="1"/>
          </a:p>
        </p:txBody>
      </p:sp>
      <p:sp>
        <p:nvSpPr>
          <p:cNvPr id="1582" name="Google Shape;1582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3" name="Google Shape;1583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125" y="959425"/>
            <a:ext cx="4320026" cy="39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590" name="Google Shape;1590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Snort reporting on? (Provide a few alert headlines.)</a:t>
            </a:r>
            <a:endParaRPr b="1"/>
          </a:p>
        </p:txBody>
      </p:sp>
      <p:sp>
        <p:nvSpPr>
          <p:cNvPr id="1591" name="Google Shape;1591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2" name="Google Shape;1592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13"/>
          <p:cNvSpPr txBox="1"/>
          <p:nvPr>
            <p:ph idx="3" type="body"/>
          </p:nvPr>
        </p:nvSpPr>
        <p:spPr>
          <a:xfrm>
            <a:off x="175" y="1222850"/>
            <a:ext cx="4956900" cy="2250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“ET Policy Binary Download Smaller than 1 MB Likely Hostile”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“ET TROJAN VMProtect  Packed Binary Inbound Via HTTP - Likely Hostile”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“ETPRO TROJAN Ursnif Variant CnC Beacon 8 M1”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599" name="Google Shape;1599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 this alert?</a:t>
            </a:r>
            <a:endParaRPr b="1" sz="1600"/>
          </a:p>
        </p:txBody>
      </p:sp>
      <p:sp>
        <p:nvSpPr>
          <p:cNvPr id="1600" name="Google Shape;1600;p114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activity? </a:t>
            </a:r>
            <a:endParaRPr b="1" sz="1600"/>
          </a:p>
        </p:txBody>
      </p:sp>
      <p:sp>
        <p:nvSpPr>
          <p:cNvPr id="1601" name="Google Shape;1601;p114"/>
          <p:cNvSpPr txBox="1"/>
          <p:nvPr>
            <p:ph idx="1" type="subTitle"/>
          </p:nvPr>
        </p:nvSpPr>
        <p:spPr>
          <a:xfrm>
            <a:off x="-12300" y="13657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the ET POLICY Binary alert?</a:t>
            </a:r>
            <a:endParaRPr b="1" sz="1600"/>
          </a:p>
        </p:txBody>
      </p:sp>
      <p:sp>
        <p:nvSpPr>
          <p:cNvPr id="1602" name="Google Shape;1602;p114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the </a:t>
            </a:r>
            <a:r>
              <a:rPr b="1" lang="en" sz="1600">
                <a:solidFill>
                  <a:schemeClr val="dk1"/>
                </a:solidFill>
              </a:rPr>
              <a:t>ET POLICY Binary alert</a:t>
            </a:r>
            <a:r>
              <a:rPr b="1" lang="en" sz="1600"/>
              <a:t>?</a:t>
            </a:r>
            <a:endParaRPr b="1"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608" name="Google Shape;1608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 this alert?</a:t>
            </a:r>
            <a:endParaRPr b="1" sz="1600"/>
          </a:p>
        </p:txBody>
      </p:sp>
      <p:sp>
        <p:nvSpPr>
          <p:cNvPr id="1609" name="Google Shape;1609;p115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2018-11-07 20:47 UTC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610" name="Google Shape;1610;p115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the ET TROJAN VMProtect alert?</a:t>
            </a:r>
            <a:endParaRPr b="1" sz="1600"/>
          </a:p>
        </p:txBody>
      </p:sp>
      <p:sp>
        <p:nvSpPr>
          <p:cNvPr id="1611" name="Google Shape;1611;p115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the </a:t>
            </a:r>
            <a:r>
              <a:rPr b="1" lang="en" sz="1600">
                <a:solidFill>
                  <a:schemeClr val="dk1"/>
                </a:solidFill>
              </a:rPr>
              <a:t>ET TROJAN VMProtect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612" name="Google Shape;1612;p115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ET TROJAN VMProtect alert? </a:t>
            </a:r>
            <a:endParaRPr b="1" sz="1600"/>
          </a:p>
        </p:txBody>
      </p:sp>
      <p:pic>
        <p:nvPicPr>
          <p:cNvPr id="1613" name="Google Shape;161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25" y="3608249"/>
            <a:ext cx="8349048" cy="18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619" name="Google Shape;1619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 this alert?</a:t>
            </a:r>
            <a:endParaRPr b="1" sz="1600"/>
          </a:p>
        </p:txBody>
      </p:sp>
      <p:sp>
        <p:nvSpPr>
          <p:cNvPr id="1620" name="Google Shape;1620;p116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2018-11-07 20:47 UTC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621" name="Google Shape;1621;p116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the ET TROJAN VMProtect alert?</a:t>
            </a:r>
            <a:endParaRPr b="1" sz="1600"/>
          </a:p>
        </p:txBody>
      </p:sp>
      <p:sp>
        <p:nvSpPr>
          <p:cNvPr id="1622" name="Google Shape;1622;p116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46.29.160.132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623" name="Google Shape;1623;p116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the </a:t>
            </a:r>
            <a:r>
              <a:rPr b="1" lang="en" sz="1600">
                <a:solidFill>
                  <a:schemeClr val="dk1"/>
                </a:solidFill>
              </a:rPr>
              <a:t>ET TROJAN VMProtect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624" name="Google Shape;1624;p116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ET TROJAN VMProtect alert? </a:t>
            </a:r>
            <a:endParaRPr b="1" sz="1600"/>
          </a:p>
        </p:txBody>
      </p:sp>
      <p:pic>
        <p:nvPicPr>
          <p:cNvPr id="1625" name="Google Shape;162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25" y="3608249"/>
            <a:ext cx="8349048" cy="18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631" name="Google Shape;1631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 this alert?</a:t>
            </a:r>
            <a:endParaRPr b="1" sz="1600"/>
          </a:p>
        </p:txBody>
      </p:sp>
      <p:sp>
        <p:nvSpPr>
          <p:cNvPr id="1632" name="Google Shape;1632;p117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2018-11-07 20:47 UTC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633" name="Google Shape;1633;p117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the ET TROJAN VMProtect alert?</a:t>
            </a:r>
            <a:endParaRPr b="1" sz="1600"/>
          </a:p>
        </p:txBody>
      </p:sp>
      <p:sp>
        <p:nvSpPr>
          <p:cNvPr id="1634" name="Google Shape;1634;p117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46.29.160.132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635" name="Google Shape;1635;p117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the </a:t>
            </a:r>
            <a:r>
              <a:rPr b="1" lang="en" sz="1600">
                <a:solidFill>
                  <a:schemeClr val="dk1"/>
                </a:solidFill>
              </a:rPr>
              <a:t>ET TROJAN VMProtect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636" name="Google Shape;1636;p117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10.22.15.119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637" name="Google Shape;1637;p117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ET TROJAN VMProtect alert? </a:t>
            </a:r>
            <a:endParaRPr b="1" sz="1600"/>
          </a:p>
        </p:txBody>
      </p:sp>
      <p:pic>
        <p:nvPicPr>
          <p:cNvPr id="1638" name="Google Shape;163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25" y="3608249"/>
            <a:ext cx="8349048" cy="18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644" name="Google Shape;1644;p1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date and time of this alert?</a:t>
            </a:r>
            <a:endParaRPr b="1" sz="1600"/>
          </a:p>
        </p:txBody>
      </p:sp>
      <p:sp>
        <p:nvSpPr>
          <p:cNvPr id="1645" name="Google Shape;1645;p118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2018-11-07 20:47 UTC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646" name="Google Shape;1646;p118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external IP address that Snort is flagging for the ET TROJAN VMProtect alert?</a:t>
            </a:r>
            <a:endParaRPr b="1" sz="1600"/>
          </a:p>
        </p:txBody>
      </p:sp>
      <p:sp>
        <p:nvSpPr>
          <p:cNvPr id="1647" name="Google Shape;1647;p118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46.29.160.132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648" name="Google Shape;1648;p118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internal IP address that snort is flagging for the </a:t>
            </a:r>
            <a:r>
              <a:rPr b="1" lang="en" sz="1600">
                <a:solidFill>
                  <a:schemeClr val="dk1"/>
                </a:solidFill>
              </a:rPr>
              <a:t>ET TROJAN VMProtect alert</a:t>
            </a:r>
            <a:r>
              <a:rPr b="1" lang="en" sz="1600"/>
              <a:t>?</a:t>
            </a:r>
            <a:endParaRPr b="1" sz="1600"/>
          </a:p>
        </p:txBody>
      </p:sp>
      <p:sp>
        <p:nvSpPr>
          <p:cNvPr id="1649" name="Google Shape;1649;p118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10.22.15.119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650" name="Google Shape;1650;p118"/>
          <p:cNvSpPr txBox="1"/>
          <p:nvPr>
            <p:ph idx="1" type="subTitle"/>
          </p:nvPr>
        </p:nvSpPr>
        <p:spPr>
          <a:xfrm>
            <a:off x="-12300" y="2742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ET TROJAN VMProtect alert? </a:t>
            </a:r>
            <a:endParaRPr b="1" sz="1600"/>
          </a:p>
        </p:txBody>
      </p:sp>
      <p:sp>
        <p:nvSpPr>
          <p:cNvPr id="1651" name="Google Shape;1651;p118"/>
          <p:cNvSpPr txBox="1"/>
          <p:nvPr>
            <p:ph idx="3" type="body"/>
          </p:nvPr>
        </p:nvSpPr>
        <p:spPr>
          <a:xfrm>
            <a:off x="-12300" y="3145920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Source port = </a:t>
            </a:r>
            <a:r>
              <a:rPr lang="en" sz="1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1600">
                <a:highlight>
                  <a:srgbClr val="FFFF00"/>
                </a:highlight>
              </a:rPr>
              <a:t>, destination port = </a:t>
            </a:r>
            <a:r>
              <a:rPr lang="en" sz="1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49208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52" name="Google Shape;165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25" y="3608249"/>
            <a:ext cx="8349048" cy="18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658" name="Google Shape;1658;p1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MAC Address of the internal computer involved?</a:t>
            </a:r>
            <a:endParaRPr b="1"/>
          </a:p>
        </p:txBody>
      </p:sp>
      <p:sp>
        <p:nvSpPr>
          <p:cNvPr id="1659" name="Google Shape;1659;p119"/>
          <p:cNvSpPr txBox="1"/>
          <p:nvPr>
            <p:ph idx="1" type="subTitle"/>
          </p:nvPr>
        </p:nvSpPr>
        <p:spPr>
          <a:xfrm>
            <a:off x="0" y="1753650"/>
            <a:ext cx="3985200" cy="1338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host name of the internal machine</a:t>
            </a:r>
            <a:endParaRPr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4" name="Google Shape;166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025" y="1183049"/>
            <a:ext cx="5642026" cy="359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666" name="Google Shape;1666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MAC Address of the internal computer involved?</a:t>
            </a:r>
            <a:endParaRPr b="1"/>
          </a:p>
        </p:txBody>
      </p:sp>
      <p:sp>
        <p:nvSpPr>
          <p:cNvPr id="1667" name="Google Shape;1667;p120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Asustek (</a:t>
            </a:r>
            <a:r>
              <a:rPr lang="en" sz="1550">
                <a:highlight>
                  <a:srgbClr val="FFFF00"/>
                </a:highlight>
              </a:rPr>
              <a:t>possibly a mobile device)</a:t>
            </a:r>
            <a:endParaRPr sz="155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MAC (00:11:2f:d1:6e:52)</a:t>
            </a:r>
            <a:endParaRPr sz="1550">
              <a:highlight>
                <a:srgbClr val="FFFF00"/>
              </a:highlight>
            </a:endParaRPr>
          </a:p>
        </p:txBody>
      </p:sp>
      <p:sp>
        <p:nvSpPr>
          <p:cNvPr id="1668" name="Google Shape;1668;p120"/>
          <p:cNvSpPr txBox="1"/>
          <p:nvPr>
            <p:ph idx="1" type="subTitle"/>
          </p:nvPr>
        </p:nvSpPr>
        <p:spPr>
          <a:xfrm>
            <a:off x="0" y="1753650"/>
            <a:ext cx="3985200" cy="1338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host name of the internal machine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8"/>
          <p:cNvSpPr txBox="1"/>
          <p:nvPr/>
        </p:nvSpPr>
        <p:spPr>
          <a:xfrm>
            <a:off x="2551600" y="3585500"/>
            <a:ext cx="3984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Alert 1</a:t>
            </a:r>
            <a:endParaRPr sz="3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3" name="Google Shape;167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025" y="1183049"/>
            <a:ext cx="5642026" cy="359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675" name="Google Shape;1675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MAC Address of the internal computer involved?</a:t>
            </a:r>
            <a:endParaRPr b="1"/>
          </a:p>
        </p:txBody>
      </p:sp>
      <p:sp>
        <p:nvSpPr>
          <p:cNvPr id="1676" name="Google Shape;1676;p121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Asustek (</a:t>
            </a:r>
            <a:r>
              <a:rPr lang="en" sz="1550">
                <a:highlight>
                  <a:srgbClr val="FFFF00"/>
                </a:highlight>
              </a:rPr>
              <a:t>possibly a mobile device)</a:t>
            </a:r>
            <a:endParaRPr sz="155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MAC (00:11:2f:d1:6e:52)</a:t>
            </a:r>
            <a:endParaRPr sz="1550">
              <a:highlight>
                <a:srgbClr val="FFFF00"/>
              </a:highlight>
            </a:endParaRPr>
          </a:p>
        </p:txBody>
      </p:sp>
      <p:sp>
        <p:nvSpPr>
          <p:cNvPr id="1677" name="Google Shape;1677;p121"/>
          <p:cNvSpPr txBox="1"/>
          <p:nvPr>
            <p:ph idx="1" type="subTitle"/>
          </p:nvPr>
        </p:nvSpPr>
        <p:spPr>
          <a:xfrm>
            <a:off x="0" y="1753650"/>
            <a:ext cx="3985200" cy="1338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host name of the internal machine</a:t>
            </a:r>
            <a:endParaRPr b="1"/>
          </a:p>
        </p:txBody>
      </p:sp>
      <p:sp>
        <p:nvSpPr>
          <p:cNvPr id="1678" name="Google Shape;1678;p121"/>
          <p:cNvSpPr txBox="1"/>
          <p:nvPr>
            <p:ph idx="3" type="body"/>
          </p:nvPr>
        </p:nvSpPr>
        <p:spPr>
          <a:xfrm>
            <a:off x="0" y="2601125"/>
            <a:ext cx="4142400" cy="2031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Wireshark filter on bootp to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get DHCP information.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Host Name is Danger-Win-PC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684" name="Google Shape;1684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Filter to show the conversation between the two machines that were identified in the Snort alert.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5" name="Google Shape;1685;p122"/>
          <p:cNvSpPr txBox="1"/>
          <p:nvPr>
            <p:ph idx="1" type="subTitle"/>
          </p:nvPr>
        </p:nvSpPr>
        <p:spPr>
          <a:xfrm>
            <a:off x="0" y="2152750"/>
            <a:ext cx="43044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confirm the date and time this issue occurred?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691" name="Google Shape;1691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Filter to show the conversation between the two machines that were identified in the Snort alert.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http.request and ip.addr eq 46.29.160.132 and ip.addr eq 10.22.15.119</a:t>
            </a:r>
            <a:endParaRPr sz="14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2" name="Google Shape;1692;p123"/>
          <p:cNvSpPr txBox="1"/>
          <p:nvPr>
            <p:ph idx="1" type="subTitle"/>
          </p:nvPr>
        </p:nvSpPr>
        <p:spPr>
          <a:xfrm>
            <a:off x="0" y="2152750"/>
            <a:ext cx="43044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confirm the date and time this issue occurred?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00"/>
              </a:highlight>
            </a:endParaRPr>
          </a:p>
        </p:txBody>
      </p:sp>
      <p:pic>
        <p:nvPicPr>
          <p:cNvPr id="1693" name="Google Shape;169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400" y="1843175"/>
            <a:ext cx="5109948" cy="32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699" name="Google Shape;1699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Filter to show the conversation between the two machines that were identified in the Snort alert.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http.request and ip.addr eq 46.29.160.132 and ip.addr eq 10.22.15.119</a:t>
            </a:r>
            <a:endParaRPr sz="14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0" name="Google Shape;1700;p124"/>
          <p:cNvSpPr txBox="1"/>
          <p:nvPr>
            <p:ph idx="1" type="subTitle"/>
          </p:nvPr>
        </p:nvSpPr>
        <p:spPr>
          <a:xfrm>
            <a:off x="0" y="2152750"/>
            <a:ext cx="43044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confirm the date and time this issue occurred?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2018-11-07 15:47:11</a:t>
            </a:r>
            <a:endParaRPr sz="1600">
              <a:highlight>
                <a:srgbClr val="FFFF00"/>
              </a:highlight>
            </a:endParaRPr>
          </a:p>
        </p:txBody>
      </p:sp>
      <p:pic>
        <p:nvPicPr>
          <p:cNvPr id="1701" name="Google Shape;170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400" y="1843175"/>
            <a:ext cx="5109948" cy="32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707" name="Google Shape;1707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you confirm if the Snort alert is accurate?</a:t>
            </a:r>
            <a:endParaRPr b="1"/>
          </a:p>
        </p:txBody>
      </p:sp>
      <p:sp>
        <p:nvSpPr>
          <p:cNvPr id="1708" name="Google Shape;1708;p125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750" y="1355900"/>
            <a:ext cx="3791228" cy="350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715" name="Google Shape;1715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you confirm if the Snort alert is accurate?</a:t>
            </a:r>
            <a:endParaRPr b="1"/>
          </a:p>
        </p:txBody>
      </p:sp>
      <p:sp>
        <p:nvSpPr>
          <p:cNvPr id="1716" name="Google Shape;1716;p126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Following the TCP Stream shows a binary download “This program cannot be run in DOS mode.”</a:t>
            </a:r>
            <a:endParaRPr sz="155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Binary file is 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fatog.php?l=ngul5.xap</a:t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722" name="Google Shape;1722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safely verify whether or not malware was downloaded?</a:t>
            </a:r>
            <a:endParaRPr b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728" name="Google Shape;172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safely verify whether or not malware was downloaded?</a:t>
            </a:r>
            <a:endParaRPr b="1"/>
          </a:p>
        </p:txBody>
      </p:sp>
      <p:sp>
        <p:nvSpPr>
          <p:cNvPr id="1729" name="Google Shape;1729;p128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Using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File &gt; Export Objects &gt; HTTP</a:t>
            </a:r>
            <a:r>
              <a:rPr lang="en" sz="1550">
                <a:highlight>
                  <a:srgbClr val="FFFF00"/>
                </a:highlight>
              </a:rPr>
              <a:t> </a:t>
            </a:r>
            <a:endParaRPr sz="155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Find can </a:t>
            </a: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fatog.php?l=ngu5.xap</a:t>
            </a:r>
            <a:r>
              <a:rPr lang="en" sz="1550">
                <a:highlight>
                  <a:srgbClr val="FFFF00"/>
                </a:highlight>
              </a:rPr>
              <a:t> in the list and save it.  </a:t>
            </a:r>
            <a:endParaRPr sz="155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Make an md5sum hash of the file </a:t>
            </a:r>
            <a:endParaRPr sz="155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50">
                <a:highlight>
                  <a:srgbClr val="FFFF00"/>
                </a:highlight>
              </a:rPr>
              <a:t>and check it with Virus Total.</a:t>
            </a:r>
            <a:endParaRPr sz="1550">
              <a:highlight>
                <a:srgbClr val="FFFF00"/>
              </a:highlight>
            </a:endParaRPr>
          </a:p>
        </p:txBody>
      </p:sp>
      <p:pic>
        <p:nvPicPr>
          <p:cNvPr id="1730" name="Google Shape;173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400" y="1692275"/>
            <a:ext cx="4180392" cy="320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736" name="Google Shape;1736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737" name="Google Shape;1737;p129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738" name="Google Shape;1738;p129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739" name="Google Shape;1739;p129"/>
          <p:cNvSpPr txBox="1"/>
          <p:nvPr>
            <p:ph idx="1" type="subTitle"/>
          </p:nvPr>
        </p:nvSpPr>
        <p:spPr>
          <a:xfrm>
            <a:off x="22575" y="3786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745" name="Google Shape;1745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746" name="Google Shape;1746;p130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confirmed that malware was downloaded,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747" name="Google Shape;1747;p130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748" name="Google Shape;1748;p130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749" name="Google Shape;1749;p130"/>
          <p:cNvSpPr txBox="1"/>
          <p:nvPr>
            <p:ph idx="1" type="subTitle"/>
          </p:nvPr>
        </p:nvSpPr>
        <p:spPr>
          <a:xfrm>
            <a:off x="22575" y="3786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Snort File</a:t>
            </a:r>
            <a:endParaRPr/>
          </a:p>
        </p:txBody>
      </p:sp>
      <p:sp>
        <p:nvSpPr>
          <p:cNvPr id="1085" name="Google Shape;108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Snort reporting on? (Provide a few alert headlines.)</a:t>
            </a:r>
            <a:endParaRPr/>
          </a:p>
        </p:txBody>
      </p:sp>
      <p:sp>
        <p:nvSpPr>
          <p:cNvPr id="1086" name="Google Shape;1086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Answer on next slide → 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755" name="Google Shape;1755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756" name="Google Shape;1756;p131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confirmed that malware was downloaded,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757" name="Google Shape;1757;p131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758" name="Google Shape;1758;p131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machine should be restored to a backup prior to this infection.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759" name="Google Shape;1759;p131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760" name="Google Shape;1760;p131"/>
          <p:cNvSpPr txBox="1"/>
          <p:nvPr>
            <p:ph idx="1" type="subTitle"/>
          </p:nvPr>
        </p:nvSpPr>
        <p:spPr>
          <a:xfrm>
            <a:off x="22575" y="3786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766" name="Google Shape;1766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767" name="Google Shape;1767;p132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confirmed that malware was downloaded,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768" name="Google Shape;1768;p132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769" name="Google Shape;1769;p132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machine should be restored to a backup prior to this infection.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770" name="Google Shape;1770;p132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771" name="Google Shape;1771;p132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can block the malicious IP by using Wireshark and navigating to Tools &gt; Firewall ACL Rules.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#IPv4 Destination IP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Iptables --append INPUT --in-interface eth0 --source 46.29.160.132/32 --jump DROP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772" name="Google Shape;1772;p132"/>
          <p:cNvSpPr txBox="1"/>
          <p:nvPr>
            <p:ph idx="1" type="subTitle"/>
          </p:nvPr>
        </p:nvSpPr>
        <p:spPr>
          <a:xfrm>
            <a:off x="22575" y="3786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3 Review</a:t>
            </a:r>
            <a:endParaRPr/>
          </a:p>
        </p:txBody>
      </p:sp>
      <p:sp>
        <p:nvSpPr>
          <p:cNvPr id="1778" name="Google Shape;1778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alert as a False Positive or a True Positive?</a:t>
            </a:r>
            <a:endParaRPr b="1" sz="1600"/>
          </a:p>
        </p:txBody>
      </p:sp>
      <p:sp>
        <p:nvSpPr>
          <p:cNvPr id="1779" name="Google Shape;1779;p133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have confirmed that malware was downloaded, so this is a True Positive.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780" name="Google Shape;1780;p133"/>
          <p:cNvSpPr txBox="1"/>
          <p:nvPr>
            <p:ph idx="1" type="subTitle"/>
          </p:nvPr>
        </p:nvSpPr>
        <p:spPr>
          <a:xfrm>
            <a:off x="-12300" y="1368200"/>
            <a:ext cx="9258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If this issue needs to be mitigated, what steps should be taken when the infected machine?</a:t>
            </a:r>
            <a:endParaRPr b="1" sz="1600"/>
          </a:p>
        </p:txBody>
      </p:sp>
      <p:sp>
        <p:nvSpPr>
          <p:cNvPr id="1781" name="Google Shape;1781;p133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The machine should be restored to a backup prior to this infection.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782" name="Google Shape;1782;p133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steps should be taken in regards to network security?</a:t>
            </a:r>
            <a:endParaRPr b="1" sz="1600"/>
          </a:p>
        </p:txBody>
      </p:sp>
      <p:sp>
        <p:nvSpPr>
          <p:cNvPr id="1783" name="Google Shape;1783;p133"/>
          <p:cNvSpPr txBox="1"/>
          <p:nvPr>
            <p:ph idx="3" type="body"/>
          </p:nvPr>
        </p:nvSpPr>
        <p:spPr>
          <a:xfrm>
            <a:off x="-12300" y="244394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We can block the malicious IP by using Wireshark and navigating to Tools &gt; Firewall ACL Rules.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#IPv4 Destination IP</a:t>
            </a:r>
            <a:endParaRPr sz="16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Iptables --append INPUT --in-interface eth0 --source 46.29.160.132/32 --jump DROP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784" name="Google Shape;1784;p133"/>
          <p:cNvSpPr txBox="1"/>
          <p:nvPr>
            <p:ph idx="1" type="subTitle"/>
          </p:nvPr>
        </p:nvSpPr>
        <p:spPr>
          <a:xfrm>
            <a:off x="22575" y="378681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Would you categorize this issue as a Web, Email or Network attack?</a:t>
            </a:r>
            <a:endParaRPr b="1" sz="1600"/>
          </a:p>
        </p:txBody>
      </p:sp>
      <p:sp>
        <p:nvSpPr>
          <p:cNvPr id="1785" name="Google Shape;1785;p133"/>
          <p:cNvSpPr txBox="1"/>
          <p:nvPr>
            <p:ph idx="3" type="body"/>
          </p:nvPr>
        </p:nvSpPr>
        <p:spPr>
          <a:xfrm>
            <a:off x="-22575" y="4237550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This issue was propagated using a malicious Web link, so it is a </a:t>
            </a:r>
            <a:r>
              <a:rPr b="1" lang="en" sz="1600">
                <a:highlight>
                  <a:srgbClr val="FFFF00"/>
                </a:highlight>
              </a:rPr>
              <a:t>Web Attack</a:t>
            </a:r>
            <a:r>
              <a:rPr lang="en" sz="1600">
                <a:highlight>
                  <a:srgbClr val="FFFF00"/>
                </a:highlight>
              </a:rPr>
              <a:t>. </a:t>
            </a:r>
            <a:endParaRPr sz="16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3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791" name="Google Shape;1791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2" name="Google Shape;1792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Part 4: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Alert 4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investigate an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interesting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Snort file.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Instructions sent via Slack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3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795" name="Google Shape;1795;p134"/>
          <p:cNvSpPr txBox="1"/>
          <p:nvPr/>
        </p:nvSpPr>
        <p:spPr>
          <a:xfrm>
            <a:off x="488075" y="4174863"/>
            <a:ext cx="525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⚠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6" name="Google Shape;1796;p134"/>
          <p:cNvSpPr txBox="1"/>
          <p:nvPr/>
        </p:nvSpPr>
        <p:spPr>
          <a:xfrm>
            <a:off x="946100" y="4174875"/>
            <a:ext cx="4617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</a:t>
            </a: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oday's exercises involve live malware.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 your Ubuntu VM to work in a contained environment.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35"/>
          <p:cNvSpPr/>
          <p:nvPr/>
        </p:nvSpPr>
        <p:spPr>
          <a:xfrm>
            <a:off x="239050" y="1604475"/>
            <a:ext cx="8535600" cy="309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Part 4: !Alert 4!</a:t>
            </a:r>
            <a:endParaRPr>
              <a:solidFill>
                <a:srgbClr val="274E13"/>
              </a:solidFill>
            </a:endParaRPr>
          </a:p>
        </p:txBody>
      </p:sp>
      <p:sp>
        <p:nvSpPr>
          <p:cNvPr id="1803" name="Google Shape;1803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 this final activity, students will investigate an interesting Snort alert...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5" name="Google Shape;1805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35"/>
          <p:cNvSpPr txBox="1"/>
          <p:nvPr/>
        </p:nvSpPr>
        <p:spPr>
          <a:xfrm>
            <a:off x="244350" y="1604425"/>
            <a:ext cx="4018800" cy="309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What activity is Snort reporting on? 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2. Is there a CVE associated with the OS-OTHER Bash alert?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3. What are the IP Addresses flagged in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 OS-OTHER Bash alert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4. Is this attack coming from outside the network?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5. What is the source port of the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6. What is the destination port of the activity?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7150" rtl="0" algn="l">
              <a:lnSpc>
                <a:spcPct val="113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7. What are the MAC Addresses of the computers involved?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7" name="Google Shape;1807;p135"/>
          <p:cNvSpPr txBox="1"/>
          <p:nvPr/>
        </p:nvSpPr>
        <p:spPr>
          <a:xfrm>
            <a:off x="4263150" y="1604425"/>
            <a:ext cx="4516800" cy="3090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. Can you confirm the date and time this issue occurred?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10. What was the target of this attack?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11. How can you confirm if the Snort alert is accurate?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12. Can you verify whether or not sensitive data has been obtained by the attacker?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13. Would you categorize this alert as a False Positive or a True Positive?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14. If this issue needs to be mitigated, what steps should be taken with the infected machine?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15. Would you categorize this issue as a Web, Email, Network or Application attack?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  <a:p>
            <a:pPr indent="0" lvl="0" marL="5715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</p:txBody>
      </p:sp>
      <p:sp>
        <p:nvSpPr>
          <p:cNvPr id="1808" name="Google Shape;1808;p135"/>
          <p:cNvSpPr txBox="1"/>
          <p:nvPr/>
        </p:nvSpPr>
        <p:spPr>
          <a:xfrm>
            <a:off x="244350" y="1263000"/>
            <a:ext cx="8535600" cy="341400"/>
          </a:xfrm>
          <a:prstGeom prst="rect">
            <a:avLst/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Questions: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809" name="Google Shape;1809;p135"/>
          <p:cNvCxnSpPr/>
          <p:nvPr/>
        </p:nvCxnSpPr>
        <p:spPr>
          <a:xfrm flipH="1">
            <a:off x="4090700" y="1812125"/>
            <a:ext cx="300" cy="2590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5" name="Google Shape;1815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36"/>
          <p:cNvSpPr txBox="1"/>
          <p:nvPr/>
        </p:nvSpPr>
        <p:spPr>
          <a:xfrm>
            <a:off x="2551600" y="3585500"/>
            <a:ext cx="3984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Alert 4</a:t>
            </a:r>
            <a:endParaRPr sz="3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822" name="Google Shape;1822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Snort reporting on? (Provide a few alert headlines.)</a:t>
            </a:r>
            <a:endParaRPr b="1"/>
          </a:p>
        </p:txBody>
      </p:sp>
      <p:sp>
        <p:nvSpPr>
          <p:cNvPr id="1823" name="Google Shape;1823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4" name="Google Shape;1824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830" name="Google Shape;1830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Snort reporting on? (Provide a few alert headlines.)</a:t>
            </a:r>
            <a:endParaRPr b="1"/>
          </a:p>
        </p:txBody>
      </p:sp>
      <p:sp>
        <p:nvSpPr>
          <p:cNvPr id="1831" name="Google Shape;1831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2" name="Google Shape;1832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38"/>
          <p:cNvSpPr txBox="1"/>
          <p:nvPr>
            <p:ph idx="3" type="body"/>
          </p:nvPr>
        </p:nvSpPr>
        <p:spPr>
          <a:xfrm>
            <a:off x="175" y="1222850"/>
            <a:ext cx="8096700" cy="2250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“Attempted Administrator Privilege Gain”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“OS-OTHER Bash CGI environment variable injection attempt”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1834" name="Google Shape;183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50" y="2104625"/>
            <a:ext cx="5830600" cy="27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840" name="Google Shape;1840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 there a CVE associated for the OS-OTHER Bash alert?</a:t>
            </a:r>
            <a:endParaRPr b="1"/>
          </a:p>
        </p:txBody>
      </p:sp>
      <p:sp>
        <p:nvSpPr>
          <p:cNvPr id="1841" name="Google Shape;1841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2" name="Google Shape;1842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848" name="Google Shape;1848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 there a CVE associated for the OS-OTHER Bash alert?</a:t>
            </a:r>
            <a:endParaRPr b="1"/>
          </a:p>
        </p:txBody>
      </p:sp>
      <p:sp>
        <p:nvSpPr>
          <p:cNvPr id="1849" name="Google Shape;1849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0" name="Google Shape;1850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140"/>
          <p:cNvSpPr txBox="1"/>
          <p:nvPr>
            <p:ph idx="3" type="body"/>
          </p:nvPr>
        </p:nvSpPr>
        <p:spPr>
          <a:xfrm>
            <a:off x="175" y="1222850"/>
            <a:ext cx="8096700" cy="2250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CVE-2014-6271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CVE-2014-7169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CVE-2014-6278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CVE-2014-6277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1 Review: Snort File</a:t>
            </a:r>
            <a:endParaRPr/>
          </a:p>
        </p:txBody>
      </p:sp>
      <p:sp>
        <p:nvSpPr>
          <p:cNvPr id="1094" name="Google Shape;109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Snort reporting on? (Provide a few alert headlines.)</a:t>
            </a:r>
            <a:endParaRPr/>
          </a:p>
        </p:txBody>
      </p:sp>
      <p:sp>
        <p:nvSpPr>
          <p:cNvPr id="1095" name="Google Shape;109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60"/>
          <p:cNvSpPr txBox="1"/>
          <p:nvPr>
            <p:ph idx="3" type="body"/>
          </p:nvPr>
        </p:nvSpPr>
        <p:spPr>
          <a:xfrm>
            <a:off x="175" y="1284250"/>
            <a:ext cx="51729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“ET POLICY HTTP Request on Unusual Port Possibly Hostile.”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“ET POLICY Binary Download Smaller than </a:t>
            </a:r>
            <a:r>
              <a:rPr lang="en"/>
              <a:t>1MB</a:t>
            </a:r>
            <a:r>
              <a:rPr lang="en"/>
              <a:t> </a:t>
            </a:r>
            <a:r>
              <a:rPr lang="en"/>
              <a:t>Likely</a:t>
            </a:r>
            <a:r>
              <a:rPr lang="en"/>
              <a:t> Hostile.” </a:t>
            </a:r>
            <a:endParaRPr/>
          </a:p>
          <a:p>
            <a: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likely where malware was downloaded.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“ET  TROJAN ABUSE.CH SSL Blacklist Malicious SSL Certificate detected (Dridex)”</a:t>
            </a:r>
            <a:endParaRPr/>
          </a:p>
          <a:p>
            <a:pPr indent="-317500" lvl="1" marL="914400" rtl="0" algn="l">
              <a:spcBef>
                <a:spcPts val="800"/>
              </a:spcBef>
              <a:spcAft>
                <a:spcPts val="800"/>
              </a:spcAft>
              <a:buSzPts val="1400"/>
              <a:buChar char="○"/>
            </a:pPr>
            <a:r>
              <a:rPr lang="en"/>
              <a:t>This is the malware running</a:t>
            </a:r>
            <a:endParaRPr/>
          </a:p>
        </p:txBody>
      </p:sp>
      <p:pic>
        <p:nvPicPr>
          <p:cNvPr id="1098" name="Google Shape;10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275" y="1235172"/>
            <a:ext cx="4068400" cy="20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900" y="3752999"/>
            <a:ext cx="4865776" cy="10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857" name="Google Shape;1857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are the IP Addresses flagged for the OS-OTHER Bash alert?</a:t>
            </a:r>
            <a:endParaRPr b="1" sz="1600"/>
          </a:p>
        </p:txBody>
      </p:sp>
      <p:sp>
        <p:nvSpPr>
          <p:cNvPr id="1858" name="Google Shape;1858;p141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Is this attack coming from outside the network?</a:t>
            </a:r>
            <a:endParaRPr b="1" sz="1600"/>
          </a:p>
        </p:txBody>
      </p:sp>
      <p:sp>
        <p:nvSpPr>
          <p:cNvPr id="1859" name="Google Shape;1859;p141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ET TROJAN VMProtect alert? </a:t>
            </a:r>
            <a:endParaRPr b="1" sz="16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865" name="Google Shape;1865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are the IP Addresses flagged for the OS-OTHER Bash alert?</a:t>
            </a:r>
            <a:endParaRPr b="1" sz="1600"/>
          </a:p>
        </p:txBody>
      </p:sp>
      <p:sp>
        <p:nvSpPr>
          <p:cNvPr id="1866" name="Google Shape;1866;p142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172.18.0.2 and 172.18.0.3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867" name="Google Shape;1867;p142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Is this attack coming from outside the network?</a:t>
            </a:r>
            <a:endParaRPr b="1" sz="1600"/>
          </a:p>
        </p:txBody>
      </p:sp>
      <p:sp>
        <p:nvSpPr>
          <p:cNvPr id="1868" name="Google Shape;1868;p142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ET TROJAN VMProtect alert? </a:t>
            </a:r>
            <a:endParaRPr b="1" sz="1600"/>
          </a:p>
        </p:txBody>
      </p:sp>
      <p:pic>
        <p:nvPicPr>
          <p:cNvPr id="1869" name="Google Shape;186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75" y="2742695"/>
            <a:ext cx="7955193" cy="215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875" name="Google Shape;1875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are the IP Addresses flagged for the OS-OTHER Bash alert?</a:t>
            </a:r>
            <a:endParaRPr b="1" sz="1600"/>
          </a:p>
        </p:txBody>
      </p:sp>
      <p:sp>
        <p:nvSpPr>
          <p:cNvPr id="1876" name="Google Shape;1876;p143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172.18.0.2 and 172.18.0.3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877" name="Google Shape;1877;p143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Is this attack coming from outside the network?</a:t>
            </a:r>
            <a:endParaRPr b="1" sz="1600"/>
          </a:p>
        </p:txBody>
      </p:sp>
      <p:sp>
        <p:nvSpPr>
          <p:cNvPr id="1878" name="Google Shape;1878;p143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Both IP addresses are internal, so this is one internal machine attacking another.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879" name="Google Shape;1879;p143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ET TROJAN VMProtect alert? </a:t>
            </a:r>
            <a:endParaRPr b="1" sz="1600"/>
          </a:p>
        </p:txBody>
      </p:sp>
      <p:pic>
        <p:nvPicPr>
          <p:cNvPr id="1880" name="Google Shape;188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75" y="2742695"/>
            <a:ext cx="7955193" cy="215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886" name="Google Shape;1886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are the IP Addresses flagged for the OS-OTHER Bash alert?</a:t>
            </a:r>
            <a:endParaRPr b="1" sz="1600"/>
          </a:p>
        </p:txBody>
      </p:sp>
      <p:sp>
        <p:nvSpPr>
          <p:cNvPr id="1887" name="Google Shape;1887;p144"/>
          <p:cNvSpPr txBox="1"/>
          <p:nvPr>
            <p:ph idx="3" type="body"/>
          </p:nvPr>
        </p:nvSpPr>
        <p:spPr>
          <a:xfrm>
            <a:off x="-12300" y="1040775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172.18.0.2 and 172.18.0.3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888" name="Google Shape;1888;p144"/>
          <p:cNvSpPr txBox="1"/>
          <p:nvPr>
            <p:ph idx="1" type="subTitle"/>
          </p:nvPr>
        </p:nvSpPr>
        <p:spPr>
          <a:xfrm>
            <a:off x="-12300" y="13681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Is this attack coming from outside the network?</a:t>
            </a:r>
            <a:endParaRPr b="1" sz="1600"/>
          </a:p>
        </p:txBody>
      </p:sp>
      <p:sp>
        <p:nvSpPr>
          <p:cNvPr id="1889" name="Google Shape;1889;p144"/>
          <p:cNvSpPr txBox="1"/>
          <p:nvPr>
            <p:ph idx="3" type="body"/>
          </p:nvPr>
        </p:nvSpPr>
        <p:spPr>
          <a:xfrm>
            <a:off x="-12300" y="1741975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Both IP addresses are internal, so this is one internal machine attacking another. </a:t>
            </a:r>
            <a:endParaRPr sz="1600">
              <a:highlight>
                <a:srgbClr val="FFFF00"/>
              </a:highlight>
            </a:endParaRPr>
          </a:p>
        </p:txBody>
      </p:sp>
      <p:sp>
        <p:nvSpPr>
          <p:cNvPr id="1890" name="Google Shape;1890;p144"/>
          <p:cNvSpPr txBox="1"/>
          <p:nvPr>
            <p:ph idx="1" type="subTitle"/>
          </p:nvPr>
        </p:nvSpPr>
        <p:spPr>
          <a:xfrm>
            <a:off x="-12300" y="20554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What is the source port and destination port of the ET TROJAN VMProtect alert? </a:t>
            </a:r>
            <a:endParaRPr b="1" sz="1600"/>
          </a:p>
        </p:txBody>
      </p:sp>
      <p:sp>
        <p:nvSpPr>
          <p:cNvPr id="1891" name="Google Shape;1891;p144"/>
          <p:cNvSpPr txBox="1"/>
          <p:nvPr>
            <p:ph idx="3" type="body"/>
          </p:nvPr>
        </p:nvSpPr>
        <p:spPr>
          <a:xfrm>
            <a:off x="-12300" y="2382870"/>
            <a:ext cx="9144000" cy="304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highlight>
                  <a:srgbClr val="FFFF00"/>
                </a:highlight>
              </a:rPr>
              <a:t>Source port = </a:t>
            </a:r>
            <a:r>
              <a:rPr lang="en" sz="1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47232</a:t>
            </a:r>
            <a:r>
              <a:rPr lang="en" sz="1600">
                <a:highlight>
                  <a:srgbClr val="FFFF00"/>
                </a:highlight>
              </a:rPr>
              <a:t>, destination port = </a:t>
            </a:r>
            <a:r>
              <a:rPr lang="en" sz="16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92" name="Google Shape;189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75" y="2742695"/>
            <a:ext cx="7955193" cy="215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898" name="Google Shape;1898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MAC Address of the computers involved?</a:t>
            </a:r>
            <a:endParaRPr b="1"/>
          </a:p>
        </p:txBody>
      </p:sp>
      <p:sp>
        <p:nvSpPr>
          <p:cNvPr id="1899" name="Google Shape;1899;p145"/>
          <p:cNvSpPr txBox="1"/>
          <p:nvPr>
            <p:ph idx="1" type="subTitle"/>
          </p:nvPr>
        </p:nvSpPr>
        <p:spPr>
          <a:xfrm>
            <a:off x="0" y="1753650"/>
            <a:ext cx="3985200" cy="1338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confirm the date and time this issue occurred?</a:t>
            </a:r>
            <a:endParaRPr b="1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" name="Google Shape;190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775" y="1241825"/>
            <a:ext cx="5499474" cy="3506752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06" name="Google Shape;1906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MAC Address of the computers involved?</a:t>
            </a:r>
            <a:endParaRPr b="1"/>
          </a:p>
        </p:txBody>
      </p:sp>
      <p:sp>
        <p:nvSpPr>
          <p:cNvPr id="1907" name="Google Shape;1907;p146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02:42:ac:12:00:02</a:t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02:42:ac:12:00:03</a:t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8" name="Google Shape;1908;p146"/>
          <p:cNvSpPr txBox="1"/>
          <p:nvPr>
            <p:ph idx="1" type="subTitle"/>
          </p:nvPr>
        </p:nvSpPr>
        <p:spPr>
          <a:xfrm>
            <a:off x="0" y="1753650"/>
            <a:ext cx="3985200" cy="1338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confirm the date and time this issue occurred?</a:t>
            </a:r>
            <a:endParaRPr b="1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775" y="1241825"/>
            <a:ext cx="5499474" cy="350675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15" name="Google Shape;1915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the MAC Address of the computers involved?</a:t>
            </a:r>
            <a:endParaRPr b="1"/>
          </a:p>
        </p:txBody>
      </p:sp>
      <p:sp>
        <p:nvSpPr>
          <p:cNvPr id="1916" name="Google Shape;1916;p147"/>
          <p:cNvSpPr txBox="1"/>
          <p:nvPr>
            <p:ph idx="3" type="body"/>
          </p:nvPr>
        </p:nvSpPr>
        <p:spPr>
          <a:xfrm>
            <a:off x="0" y="1099675"/>
            <a:ext cx="91440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02:42:ac:12:00:02</a:t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5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02:42:ac:12:00:03</a:t>
            </a:r>
            <a:endParaRPr sz="155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17" name="Google Shape;1917;p147"/>
          <p:cNvSpPr txBox="1"/>
          <p:nvPr>
            <p:ph idx="1" type="subTitle"/>
          </p:nvPr>
        </p:nvSpPr>
        <p:spPr>
          <a:xfrm>
            <a:off x="0" y="1753650"/>
            <a:ext cx="3985200" cy="1338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confirm the date and time this issue occurred?</a:t>
            </a:r>
            <a:endParaRPr b="1"/>
          </a:p>
        </p:txBody>
      </p:sp>
      <p:sp>
        <p:nvSpPr>
          <p:cNvPr id="1918" name="Google Shape;1918;p147"/>
          <p:cNvSpPr txBox="1"/>
          <p:nvPr>
            <p:ph idx="3" type="body"/>
          </p:nvPr>
        </p:nvSpPr>
        <p:spPr>
          <a:xfrm>
            <a:off x="0" y="2601125"/>
            <a:ext cx="4142400" cy="2031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highlight>
                  <a:srgbClr val="FFFF00"/>
                </a:highlight>
              </a:rPr>
              <a:t>The attack started on 2018-12-05 at 18:55:41 UTC. 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24" name="Google Shape;1924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was the target of the attack?</a:t>
            </a:r>
            <a:endParaRPr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30" name="Google Shape;1930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was the target of the attack?</a:t>
            </a:r>
            <a:endParaRPr b="1"/>
          </a:p>
        </p:txBody>
      </p:sp>
      <p:sp>
        <p:nvSpPr>
          <p:cNvPr id="1931" name="Google Shape;1931;p149"/>
          <p:cNvSpPr txBox="1"/>
          <p:nvPr>
            <p:ph idx="3" type="body"/>
          </p:nvPr>
        </p:nvSpPr>
        <p:spPr>
          <a:xfrm>
            <a:off x="0" y="1099675"/>
            <a:ext cx="4447200" cy="533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bash CGI Variable Injection Attempt alert suggests that this is a possible bash code injection attack. </a:t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The TCP Stream of the first packet listed shows the contents of the webpage returned.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00"/>
                </a:highlight>
              </a:rPr>
              <a:t>This attack appears to be a code injection against an internal web server from an internal machine. </a:t>
            </a:r>
            <a:endParaRPr sz="1500">
              <a:highlight>
                <a:srgbClr val="FFFF00"/>
              </a:highlight>
            </a:endParaRPr>
          </a:p>
        </p:txBody>
      </p:sp>
      <p:pic>
        <p:nvPicPr>
          <p:cNvPr id="1932" name="Google Shape;1932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900" y="724932"/>
            <a:ext cx="4447199" cy="4106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4 Review</a:t>
            </a:r>
            <a:endParaRPr/>
          </a:p>
        </p:txBody>
      </p:sp>
      <p:sp>
        <p:nvSpPr>
          <p:cNvPr id="1938" name="Google Shape;1938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can we confirm the Snort alert is accurate?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